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BEAC-8261-4BE2-8E08-E03AECFCE0CF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A009-6815-415D-808B-6D32D7312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56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BEAC-8261-4BE2-8E08-E03AECFCE0CF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A009-6815-415D-808B-6D32D7312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69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BEAC-8261-4BE2-8E08-E03AECFCE0CF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A009-6815-415D-808B-6D32D7312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11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BEAC-8261-4BE2-8E08-E03AECFCE0CF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A009-6815-415D-808B-6D32D7312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6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BEAC-8261-4BE2-8E08-E03AECFCE0CF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A009-6815-415D-808B-6D32D7312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09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BEAC-8261-4BE2-8E08-E03AECFCE0CF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A009-6815-415D-808B-6D32D7312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093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BEAC-8261-4BE2-8E08-E03AECFCE0CF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A009-6815-415D-808B-6D32D7312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39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BEAC-8261-4BE2-8E08-E03AECFCE0CF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A009-6815-415D-808B-6D32D7312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73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BEAC-8261-4BE2-8E08-E03AECFCE0CF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A009-6815-415D-808B-6D32D7312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6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BEAC-8261-4BE2-8E08-E03AECFCE0CF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A009-6815-415D-808B-6D32D7312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60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BEAC-8261-4BE2-8E08-E03AECFCE0CF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A009-6815-415D-808B-6D32D7312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8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9BEAC-8261-4BE2-8E08-E03AECFCE0CF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BA009-6815-415D-808B-6D32D7312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01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gr/url?sa=i&amp;rct=j&amp;q=&amp;esrc=s&amp;frm=1&amp;source=images&amp;cd=&amp;cad=rja&amp;docid=JcdrBJQJPSXm7M&amp;tbnid=VvLUyre90r3mOM:&amp;ved=0CAUQjRw&amp;url=http://www.absolute-pest.com/our-services/residential-termite-control/&amp;ei=ONl4UbCvMMPwOqC5gegB&amp;bvm=bv.45645796,d.Yms&amp;psig=AFQjCNEK4hclbx5cN9f6mO4kNDcFWVaJXQ&amp;ust=1366960757072172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gr/url?sa=i&amp;rct=j&amp;q=&amp;esrc=s&amp;frm=1&amp;source=images&amp;cd=&amp;cad=rja&amp;docid=FqWLvD19g2oiDM&amp;tbnid=Ky-mjY2u3ZPcnM:&amp;ved=0CAUQjRw&amp;url=http://www.antark.net/ant-facts/&amp;ei=Zth4UYLkCsjUPLu0gYAO&amp;bvm=bv.45645796,d.Yms&amp;psig=AFQjCNE26AYLkxQm1jB0Xz__nTn5vzJiAg&amp;ust=1366960583558269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gr/url?sa=i&amp;rct=j&amp;q=&amp;esrc=s&amp;frm=1&amp;source=images&amp;cd=&amp;cad=rja&amp;docid=x9FkrIspRtlvjM&amp;tbnid=LVYQYyejM7coIM:&amp;ved=0CAUQjRw&amp;url=http://es.wikipedia.org/wiki/Caerostris_darwini&amp;ei=qNd4UbOfG8y-PY3fgNAL&amp;bvm=bv.45645796,d.bGE&amp;psig=AFQjCNGKtcUWE3E3tafiLvEUKnrz6UQgJA&amp;ust=1366960401025026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gr/url?sa=i&amp;rct=j&amp;q=&amp;esrc=s&amp;frm=1&amp;source=images&amp;cd=&amp;cad=rja&amp;docid=lFx46bWxMndqcM&amp;tbnid=2bR4bnm537oG2M:&amp;ved=0CAUQjRw&amp;url=http://animalslife2.blogspot.com/2009/09/blog-post_985.html&amp;ei=CNd4UbjtB4G-PcC8gZgL&amp;bvm=bv.45645796,d.bGE&amp;psig=AFQjCNFNSA6ZDCqFeduwllfwKLCaeRPQaA&amp;ust=1366960218875186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//upload.wikimedia.org/wikipedia/commons/1/1a/Wasp_colony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71" y="188640"/>
            <a:ext cx="5048250" cy="652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269" y="2632787"/>
            <a:ext cx="3061227" cy="408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Απίστευτο και όμως αληθινό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501008"/>
            <a:ext cx="8352928" cy="1224136"/>
          </a:xfrm>
        </p:spPr>
        <p:txBody>
          <a:bodyPr/>
          <a:lstStyle/>
          <a:p>
            <a:r>
              <a:rPr lang="el-GR" b="1" dirty="0" smtClean="0">
                <a:solidFill>
                  <a:schemeClr val="tx1"/>
                </a:solidFill>
              </a:rPr>
              <a:t>Αξιοθαύμαστες κατασκευές</a:t>
            </a:r>
          </a:p>
          <a:p>
            <a:r>
              <a:rPr lang="el-GR" b="1" dirty="0" smtClean="0">
                <a:solidFill>
                  <a:schemeClr val="tx1"/>
                </a:solidFill>
              </a:rPr>
              <a:t> από τους μικρούς μας φίλους , τα ζώα.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55776" y="5589240"/>
            <a:ext cx="64807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/>
              <a:t>http://www.youtube.com/watch?v=sCyNqi0c4Xg&amp;feature=player_embedded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8796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631" y="657076"/>
            <a:ext cx="4648369" cy="6200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226784"/>
            <a:ext cx="38884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solidFill>
                  <a:srgbClr val="7030A0"/>
                </a:solidFill>
              </a:rPr>
              <a:t>Στις </a:t>
            </a:r>
            <a:r>
              <a:rPr lang="el-GR" sz="2000" b="1" dirty="0">
                <a:solidFill>
                  <a:srgbClr val="7030A0"/>
                </a:solidFill>
              </a:rPr>
              <a:t>τροπικές περιοχές, αναχώματα </a:t>
            </a:r>
            <a:r>
              <a:rPr lang="el-GR" sz="2000" b="1" dirty="0" smtClean="0">
                <a:solidFill>
                  <a:srgbClr val="7030A0"/>
                </a:solidFill>
              </a:rPr>
              <a:t>(φωλιές) τερμιτών </a:t>
            </a:r>
            <a:r>
              <a:rPr lang="el-GR" sz="2000" b="1" dirty="0">
                <a:solidFill>
                  <a:srgbClr val="7030A0"/>
                </a:solidFill>
              </a:rPr>
              <a:t>μπορούν να γίνουν τεράστια. Στην Αφρική κάποια αναχώματα </a:t>
            </a:r>
            <a:r>
              <a:rPr lang="el-GR" sz="2000" b="1" dirty="0" smtClean="0">
                <a:solidFill>
                  <a:srgbClr val="7030A0"/>
                </a:solidFill>
              </a:rPr>
              <a:t>έχουν φτάσει </a:t>
            </a:r>
            <a:r>
              <a:rPr lang="el-GR" sz="2000" b="1" dirty="0">
                <a:solidFill>
                  <a:srgbClr val="7030A0"/>
                </a:solidFill>
              </a:rPr>
              <a:t>τα 30 μέτρα σε ύψος.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476672"/>
            <a:ext cx="41044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/>
              <a:t>Οι αξιοθαύμαστοι πύργοι που χτίζουν οι τερμίτες περιλαμβάνουν </a:t>
            </a:r>
            <a:r>
              <a:rPr lang="el-GR" dirty="0" smtClean="0"/>
              <a:t>πολλά «διαμερίσματα». </a:t>
            </a:r>
            <a:r>
              <a:rPr lang="el-GR" dirty="0"/>
              <a:t>Κάθε φωλιά χωρίζεται σε ζώνες και κάθε ζώνη έχει διαφορετική χρήση. Το ένα δωμάτιο είναι η «κρεβατοκάμαρα», το άλλο λειτουργεί ως αποθήκη, όπου οι τερμίτες φυλάνε τα τρόφιμά τους</a:t>
            </a:r>
            <a:r>
              <a:rPr lang="el-GR" dirty="0" smtClean="0"/>
              <a:t>. </a:t>
            </a:r>
            <a:r>
              <a:rPr lang="el-GR" dirty="0"/>
              <a:t>Φ</a:t>
            </a:r>
            <a:r>
              <a:rPr lang="el-GR" dirty="0" smtClean="0"/>
              <a:t>υσικά</a:t>
            </a:r>
            <a:r>
              <a:rPr lang="el-GR" dirty="0"/>
              <a:t>, υπάρχει ξεχωριστό δωμάτιο όπου </a:t>
            </a:r>
            <a:r>
              <a:rPr lang="el-GR" dirty="0" smtClean="0"/>
              <a:t>ζει </a:t>
            </a:r>
            <a:r>
              <a:rPr lang="el-GR" dirty="0"/>
              <a:t>η βασίλισσα. Με τέτοια οργάνωση, οι τερμίτες αισθάνονται απόλυτα προστατευμένοι από τους εχθρούς τους, αλλά και από τη ζέστη και την </a:t>
            </a:r>
            <a:r>
              <a:rPr lang="el-GR" dirty="0" smtClean="0"/>
              <a:t>ξηρασία, </a:t>
            </a:r>
            <a:r>
              <a:rPr lang="el-GR" dirty="0"/>
              <a:t>που δεν τους αρέσει </a:t>
            </a:r>
            <a:r>
              <a:rPr lang="el-GR" dirty="0" smtClean="0"/>
              <a:t>καθόλου.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44624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chemeClr val="tx2"/>
                </a:solidFill>
              </a:rPr>
              <a:t>ΠΥΡΓΟΙ ΑΠΟ ΤΟΥΣ ΤΕΡΜΙΤΕΣ</a:t>
            </a: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5122" name="Picture 2" descr="http://www.absolute-pest.com/wp-content/uploads/termites-massachusett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7F7F9"/>
              </a:clrFrom>
              <a:clrTo>
                <a:srgbClr val="F7F7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4101795"/>
            <a:ext cx="2088232" cy="13434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129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306" y="908720"/>
            <a:ext cx="4734694" cy="2840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99992" y="3717032"/>
            <a:ext cx="464400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1600" dirty="0"/>
          </a:p>
          <a:p>
            <a:r>
              <a:rPr lang="el-GR" sz="2400" b="1" dirty="0">
                <a:solidFill>
                  <a:srgbClr val="C00000"/>
                </a:solidFill>
              </a:rPr>
              <a:t>Η μεγαλύτερη αποικία </a:t>
            </a:r>
            <a:r>
              <a:rPr lang="el-GR" sz="2400" b="1" dirty="0" smtClean="0">
                <a:solidFill>
                  <a:srgbClr val="C00000"/>
                </a:solidFill>
              </a:rPr>
              <a:t>μυρμηγκιών.</a:t>
            </a:r>
            <a:endParaRPr lang="el-GR" sz="2000" b="1" dirty="0">
              <a:solidFill>
                <a:srgbClr val="C00000"/>
              </a:solidFill>
            </a:endParaRPr>
          </a:p>
          <a:p>
            <a:r>
              <a:rPr lang="el-GR" sz="2000" dirty="0" smtClean="0">
                <a:solidFill>
                  <a:srgbClr val="C00000"/>
                </a:solidFill>
              </a:rPr>
              <a:t>Η μεγαλύτερη αποικία μυρμηγκιών στον κόσμο βρίσκεται στην Ιαπωνία:  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C00000"/>
                </a:solidFill>
              </a:rPr>
              <a:t>306 </a:t>
            </a:r>
            <a:r>
              <a:rPr lang="el-GR" sz="2000" dirty="0">
                <a:solidFill>
                  <a:srgbClr val="C00000"/>
                </a:solidFill>
              </a:rPr>
              <a:t>εκατομμύρια </a:t>
            </a:r>
            <a:r>
              <a:rPr lang="el-GR" sz="2000" dirty="0" smtClean="0">
                <a:solidFill>
                  <a:srgbClr val="C00000"/>
                </a:solidFill>
              </a:rPr>
              <a:t>εργάτες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C00000"/>
                </a:solidFill>
              </a:rPr>
              <a:t>1 </a:t>
            </a:r>
            <a:r>
              <a:rPr lang="el-GR" sz="2000" dirty="0">
                <a:solidFill>
                  <a:srgbClr val="C00000"/>
                </a:solidFill>
              </a:rPr>
              <a:t>εκατ. </a:t>
            </a:r>
            <a:r>
              <a:rPr lang="el-GR" sz="2000" dirty="0" smtClean="0">
                <a:solidFill>
                  <a:srgbClr val="C00000"/>
                </a:solidFill>
              </a:rPr>
              <a:t>Βασίλισσες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C00000"/>
                </a:solidFill>
              </a:rPr>
              <a:t>45.000 φωλιές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C00000"/>
                </a:solidFill>
              </a:rPr>
              <a:t>έκταση 2,7 τετραγωνικά χιλιόμετρα</a:t>
            </a:r>
            <a:endParaRPr lang="el-GR" sz="20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836712"/>
            <a:ext cx="40324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/>
              <a:t>Πολλά μυρμήγκια φτιάχνουν μεγάλες φωλιές, ενώ άλλα είδη είναι νομαδικά και δε χτίζουν μόνιμες κατασκευές. Τα μυρμήγκια φτιάχνουν είτε υπόγειες </a:t>
            </a:r>
            <a:r>
              <a:rPr lang="el-GR" dirty="0" smtClean="0"/>
              <a:t>φωλιές, </a:t>
            </a:r>
            <a:r>
              <a:rPr lang="el-GR" dirty="0"/>
              <a:t>είτε τις κατασκευάζουν πάνω σε δέντρα. Οι μυρμηγκοφωλιές μπορεί να βρίσκονται στο έδαφος, κάτω από πέτρες, κάτω από πεσμένα τμήματα δέντρων ή μέσα σε αυτά, μέσα σε κοιλότητες κορμών ή </a:t>
            </a:r>
            <a:r>
              <a:rPr lang="el-GR" dirty="0" smtClean="0"/>
              <a:t>ακόμα στην κουφάλα μιας βελανιδιάς. </a:t>
            </a:r>
            <a:r>
              <a:rPr lang="el-GR" dirty="0"/>
              <a:t>Τα υλικά που χρησιμοποιούνται για την κατασκευή συμπεριλαμβάνουν </a:t>
            </a:r>
            <a:r>
              <a:rPr lang="el-GR" dirty="0" smtClean="0"/>
              <a:t>χώμα, </a:t>
            </a:r>
            <a:r>
              <a:rPr lang="el-GR" dirty="0"/>
              <a:t>καθώς και υλικά προερχόμενα από φυτά, </a:t>
            </a:r>
            <a:r>
              <a:rPr lang="el-GR" dirty="0" smtClean="0"/>
              <a:t>ενώ </a:t>
            </a:r>
            <a:r>
              <a:rPr lang="el-GR" dirty="0"/>
              <a:t>τα μυρμήγκια επιλέγουν προσεκτικά την τοποθεσία της φωλιάς τους.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44624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chemeClr val="tx2"/>
                </a:solidFill>
              </a:rPr>
              <a:t>ΦΩΛΙΕΣ ΜΥΡΜΗΓΚΙΩΝ</a:t>
            </a: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4098" name="Picture 2" descr="http://www.antark.net/uploads/Pests/ants-pests-argentin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528" y="5125001"/>
            <a:ext cx="4824536" cy="19764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09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284" y="1844824"/>
            <a:ext cx="4601716" cy="46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873288"/>
            <a:ext cx="446449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Μια διεθνής </a:t>
            </a:r>
            <a:r>
              <a:rPr lang="el-GR" sz="2000" dirty="0"/>
              <a:t>ομάδα </a:t>
            </a:r>
            <a:r>
              <a:rPr lang="el-GR" sz="2000" dirty="0" smtClean="0"/>
              <a:t>ερευνητών, </a:t>
            </a:r>
            <a:r>
              <a:rPr lang="el-GR" sz="2000" dirty="0"/>
              <a:t>εντόπισε το μεγαλύτερο ιστό αράχνης στον </a:t>
            </a:r>
            <a:r>
              <a:rPr lang="el-GR" sz="2000" dirty="0" smtClean="0"/>
              <a:t>πλανήτη, </a:t>
            </a:r>
            <a:r>
              <a:rPr lang="el-GR" sz="2000" dirty="0"/>
              <a:t>σε </a:t>
            </a:r>
            <a:r>
              <a:rPr lang="el-GR" sz="2000" dirty="0" smtClean="0"/>
              <a:t>ένα τροπικό </a:t>
            </a:r>
            <a:r>
              <a:rPr lang="el-GR" sz="2000" dirty="0"/>
              <a:t>ποτάμι της Μαδαγασκάρης. </a:t>
            </a:r>
            <a:endParaRPr lang="el-GR" sz="2000" dirty="0" smtClean="0"/>
          </a:p>
          <a:p>
            <a:r>
              <a:rPr lang="el-GR" sz="2000" dirty="0" smtClean="0"/>
              <a:t>Οι </a:t>
            </a:r>
            <a:r>
              <a:rPr lang="el-GR" sz="2000" dirty="0"/>
              <a:t>επιστήμονες είχαν διαπιστώσει ότι η αράχνη </a:t>
            </a:r>
            <a:r>
              <a:rPr lang="el-GR" sz="2000" dirty="0" err="1"/>
              <a:t>Caerostris</a:t>
            </a:r>
            <a:r>
              <a:rPr lang="el-GR" sz="2000" dirty="0"/>
              <a:t> </a:t>
            </a:r>
            <a:r>
              <a:rPr lang="el-GR" sz="2000" dirty="0" err="1" smtClean="0"/>
              <a:t>darwini</a:t>
            </a:r>
            <a:r>
              <a:rPr lang="el-GR" sz="2000" dirty="0" smtClean="0"/>
              <a:t>, φτιάχνει </a:t>
            </a:r>
            <a:r>
              <a:rPr lang="el-GR" sz="2000" dirty="0"/>
              <a:t>τον πιο ισχυρό, ανθεκτικό </a:t>
            </a:r>
            <a:r>
              <a:rPr lang="el-GR" sz="2000" dirty="0" smtClean="0"/>
              <a:t>και μεγαλύτερο σε έκταση ιστό. Ο </a:t>
            </a:r>
            <a:r>
              <a:rPr lang="el-GR" sz="2000" dirty="0"/>
              <a:t>ιστός που ανακάλυψαν οι ερευνητές φτάνει τα 25 μέτρα, είναι σε πολύ καλή κατάσταση και εκτείνεται από τη μία όχθη του ποταμού στην απέναντι</a:t>
            </a:r>
            <a:r>
              <a:rPr lang="el-GR" sz="2000" dirty="0" smtClean="0"/>
              <a:t>.</a:t>
            </a:r>
          </a:p>
          <a:p>
            <a:endParaRPr lang="el-GR" sz="2000" dirty="0" smtClean="0"/>
          </a:p>
          <a:p>
            <a:r>
              <a:rPr lang="el-GR" sz="2000" dirty="0" smtClean="0"/>
              <a:t> Αντίθετα, </a:t>
            </a:r>
            <a:r>
              <a:rPr lang="el-GR" sz="2000" dirty="0"/>
              <a:t>με τα περισσότερα είδη </a:t>
            </a:r>
            <a:r>
              <a:rPr lang="el-GR" sz="2000" dirty="0" smtClean="0"/>
              <a:t>αράχνης, </a:t>
            </a:r>
            <a:r>
              <a:rPr lang="el-GR" sz="2000" dirty="0"/>
              <a:t>που δημιουργούν τον ιστό τους σε «κρυφά» σημεία ώστε να παγιδεύουν ανυποψίαστα «θύματα», η </a:t>
            </a:r>
            <a:r>
              <a:rPr lang="el-GR" sz="2000" dirty="0" err="1"/>
              <a:t>Caerostris</a:t>
            </a:r>
            <a:r>
              <a:rPr lang="el-GR" sz="2000" dirty="0"/>
              <a:t> </a:t>
            </a:r>
            <a:r>
              <a:rPr lang="el-GR" sz="2000" dirty="0" err="1"/>
              <a:t>darwini</a:t>
            </a:r>
            <a:r>
              <a:rPr lang="el-GR" sz="2000" dirty="0"/>
              <a:t> «κεντά» το δικό της σε ανοικτά, ορατά πεδία ποντάροντας στην ισχύ και στην έκτασή του.</a:t>
            </a:r>
            <a:br>
              <a:rPr lang="el-GR" sz="2000" dirty="0"/>
            </a:b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44624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chemeClr val="tx2"/>
                </a:solidFill>
              </a:rPr>
              <a:t>ΙΣΤΟΙ ΑΡΑΧΝΗΣ</a:t>
            </a: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3076" name="Picture 4" descr="http://upload.wikimedia.org/wikipedia/commons/thumb/c/c8/Bark_Spider_2011.jpg/220px-Bark_Spider_201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BBE8FF"/>
              </a:clrFrom>
              <a:clrTo>
                <a:srgbClr val="BBE8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622949">
            <a:off x="6667588" y="-78521"/>
            <a:ext cx="2095500" cy="2095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152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619268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44208" y="3500422"/>
            <a:ext cx="255577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1400" dirty="0"/>
          </a:p>
          <a:p>
            <a:r>
              <a:rPr lang="el-GR" sz="2000" b="1" dirty="0">
                <a:solidFill>
                  <a:srgbClr val="006600"/>
                </a:solidFill>
              </a:rPr>
              <a:t>Το μεγαλύτερο φράγμα καστόρων του κόσμου βρίσκεται στην Αλμπέρτα του Καναδά. </a:t>
            </a:r>
            <a:r>
              <a:rPr lang="el-GR" sz="2000" b="1" dirty="0" smtClean="0">
                <a:solidFill>
                  <a:srgbClr val="006600"/>
                </a:solidFill>
              </a:rPr>
              <a:t>Το μήκος του φτάνει τα 2.790 πόδια. Είναι τόσο μεγάλο, που μπορεί </a:t>
            </a:r>
            <a:r>
              <a:rPr lang="el-GR" sz="2000" b="1" dirty="0">
                <a:solidFill>
                  <a:srgbClr val="006600"/>
                </a:solidFill>
              </a:rPr>
              <a:t>να φανεί από το διάστημα!</a:t>
            </a:r>
          </a:p>
          <a:p>
            <a:endParaRPr lang="el-GR" sz="1400" b="1" dirty="0">
              <a:solidFill>
                <a:srgbClr val="0066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016" y="836712"/>
            <a:ext cx="896448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Ο κάστορας ζει στα ποτάμια και στις λίμνες. </a:t>
            </a:r>
            <a:r>
              <a:rPr lang="el-GR" dirty="0" smtClean="0"/>
              <a:t>Κατασκευάζει </a:t>
            </a:r>
            <a:r>
              <a:rPr lang="el-GR" dirty="0"/>
              <a:t>τη φωλιά του υπόγεια, κοντά σε υδάτινα ρεύματα. Για να μπορέσει μάλιστα να κρατά σε σταθερό ύψος την επιφάνεια του νερού, κατασκευάζει ολόκληρα φράγματα, τοποθετώντας κορμούς δέντρων, κλαδιά πέτρες και λάσπη. </a:t>
            </a:r>
            <a:endParaRPr lang="el-GR" dirty="0" smtClean="0"/>
          </a:p>
          <a:p>
            <a:endParaRPr lang="el-GR" dirty="0"/>
          </a:p>
          <a:p>
            <a:r>
              <a:rPr lang="el-GR" dirty="0"/>
              <a:t>Η φωλιά του έχει κωνικό σχήμα και αποτελείται από την κυρίως κατοικία και μία αποθήκη τροφής. Το ένα άνοιγμα της φωλιάς του βρίσκεται πάντα κάτω από την επιφάνεια του νερού. </a:t>
            </a:r>
            <a:r>
              <a:rPr lang="el-GR" dirty="0" smtClean="0"/>
              <a:t>Κατασκευάζει </a:t>
            </a:r>
            <a:r>
              <a:rPr lang="el-GR" dirty="0"/>
              <a:t>επίσης μία τρύπα στην κορυφή, έξω από το νερό, για τον εξαερισμό, και πολλές υποβρύχιες εισόδους. </a:t>
            </a:r>
            <a:r>
              <a:rPr lang="el-GR" dirty="0" smtClean="0"/>
              <a:t> Το </a:t>
            </a:r>
            <a:r>
              <a:rPr lang="el-GR" dirty="0"/>
              <a:t>χτίσιμο της φωλιάς το αναλαμβάνουν οι θηλυκοί κάστορες, ενώ οι αρσενικοί κουβαλούν τα υλικά. </a:t>
            </a:r>
          </a:p>
          <a:p>
            <a:endParaRPr lang="el-GR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44624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chemeClr val="tx2"/>
                </a:solidFill>
              </a:rPr>
              <a:t>ΦΡΑΓΜΑΤΑ  ΑΠΟ ΤΟΥΣ ΚΑΣΤΟΡΕΣ  </a:t>
            </a: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http://4.bp.blogspot.com/_mOBg-LI9zKE/Sr_GqZZZ_sI/AAAAAAAABqI/n0Na9gl8AGw/s320/beave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0"/>
            <a:ext cx="1404664" cy="9806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681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e:Wasp colon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4532900" cy="512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99992" y="637520"/>
            <a:ext cx="4572000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l-GR" sz="2000" dirty="0"/>
              <a:t>Οι </a:t>
            </a:r>
            <a:r>
              <a:rPr lang="el-GR" sz="2000" dirty="0" smtClean="0"/>
              <a:t>φωλιές των μελισσών λέγονται κηρήθρες και κατασκευάζονται </a:t>
            </a:r>
            <a:r>
              <a:rPr lang="el-GR" sz="2000" dirty="0"/>
              <a:t>από κερί</a:t>
            </a:r>
            <a:r>
              <a:rPr lang="el-GR" sz="2000" dirty="0" smtClean="0"/>
              <a:t>, το </a:t>
            </a:r>
            <a:r>
              <a:rPr lang="el-GR" sz="2000" dirty="0"/>
              <a:t>οποίο </a:t>
            </a:r>
            <a:r>
              <a:rPr lang="el-GR" sz="2000" dirty="0" smtClean="0"/>
              <a:t>παράγεται από </a:t>
            </a:r>
            <a:r>
              <a:rPr lang="el-GR" sz="2000" dirty="0"/>
              <a:t>τους </a:t>
            </a:r>
            <a:r>
              <a:rPr lang="el-GR" sz="2000" dirty="0" err="1"/>
              <a:t>κηρογόνους</a:t>
            </a:r>
            <a:r>
              <a:rPr lang="el-GR" sz="2000" dirty="0"/>
              <a:t> αδένες της </a:t>
            </a:r>
            <a:r>
              <a:rPr lang="el-GR" sz="2000" dirty="0" smtClean="0"/>
              <a:t>εργάτριας και </a:t>
            </a:r>
            <a:r>
              <a:rPr lang="el-GR" sz="2000" dirty="0" err="1" smtClean="0"/>
              <a:t>σ΄αυτά</a:t>
            </a:r>
            <a:r>
              <a:rPr lang="el-GR" sz="2000" dirty="0" smtClean="0"/>
              <a:t>, </a:t>
            </a:r>
            <a:r>
              <a:rPr lang="el-GR" sz="2000" dirty="0"/>
              <a:t>αποθηκεύονται οι τροφές και </a:t>
            </a:r>
            <a:r>
              <a:rPr lang="el-GR" sz="2000" dirty="0" smtClean="0"/>
              <a:t>εκτρέφονται οι νεογέννητες μέλισσες.</a:t>
            </a:r>
          </a:p>
          <a:p>
            <a:pPr algn="just"/>
            <a:endParaRPr lang="el-GR" sz="2000" dirty="0" smtClean="0"/>
          </a:p>
          <a:p>
            <a:pPr algn="just"/>
            <a:r>
              <a:rPr lang="el-GR" sz="2000" dirty="0" smtClean="0"/>
              <a:t>Έχουν τέλειο σχήμα εξαγώνου .Το </a:t>
            </a:r>
            <a:r>
              <a:rPr lang="el-GR" sz="2000" dirty="0"/>
              <a:t>εξαγωνικό σχήμα των κελιών είναι το πιο εργονομικό για την κατασκευή των κηρήθρων. Τα κυκλικά, οκταγωνικά ή πενταγωνικά κελιά αφήνουν κενά μεταξύ τους, ενώ τα τριγωνικά και τα τετραγωνικά έχουν μεγαλύτερη περίμετρο και άρα απαιτούν περισσότερο κερί για την κατασκευή τους. </a:t>
            </a:r>
            <a:r>
              <a:rPr lang="el-GR" sz="2000" dirty="0" smtClean="0"/>
              <a:t>Άρα, το </a:t>
            </a:r>
            <a:r>
              <a:rPr lang="el-GR" sz="2000" dirty="0"/>
              <a:t>εξαγωνικό σχήμα των κελιών παρέχει οικονομία στο κερί, αξιοποιεί καλύτερα το χώρο και δίνει σταθερότητα και αντοχή στην κηρήθρα. 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188640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chemeClr val="tx2"/>
                </a:solidFill>
              </a:rPr>
              <a:t>ΚΗΡΗΘΡΕΣ  ΑΠΟ ΤΗ  ΜΕΛΙΣΣΣΑ 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89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641</Words>
  <Application>Microsoft Office PowerPoint</Application>
  <PresentationFormat>On-screen Show (4:3)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Απίστευτο και όμως αληθινό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17</cp:revision>
  <dcterms:created xsi:type="dcterms:W3CDTF">2013-01-11T08:45:24Z</dcterms:created>
  <dcterms:modified xsi:type="dcterms:W3CDTF">2020-04-27T20:13:22Z</dcterms:modified>
</cp:coreProperties>
</file>