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2"/>
  </p:sldMasterIdLst>
  <p:notesMasterIdLst>
    <p:notesMasterId r:id="rId14"/>
  </p:notesMasterIdLst>
  <p:sldIdLst>
    <p:sldId id="267" r:id="rId3"/>
    <p:sldId id="266" r:id="rId4"/>
    <p:sldId id="268" r:id="rId5"/>
    <p:sldId id="269" r:id="rId6"/>
    <p:sldId id="270" r:id="rId7"/>
    <p:sldId id="281" r:id="rId8"/>
    <p:sldId id="280" r:id="rId9"/>
    <p:sldId id="271" r:id="rId10"/>
    <p:sldId id="275" r:id="rId11"/>
    <p:sldId id="276" r:id="rId12"/>
    <p:sldId id="28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3C00"/>
    <a:srgbClr val="B129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48934" autoAdjust="0"/>
  </p:normalViewPr>
  <p:slideViewPr>
    <p:cSldViewPr>
      <p:cViewPr varScale="1">
        <p:scale>
          <a:sx n="73" d="100"/>
          <a:sy n="73" d="100"/>
        </p:scale>
        <p:origin x="133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12-17T15:19:34.73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20779 6814 0,'35'0'48,"-35"35"-42,0-1 4,0 36-2,0 34 2,0-69-4,0 69 1,0-34 10,0-35-10,0-1 4,0 36-5,0-35 2,0-1 2,0 1-4,0 35 2,0-36 0,0 1 0,0 35 0,0-1 9,0 1-10,0-35 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12-17T15:19:35.079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20953 8378 0,'35'35'8,"-35"0"6,34-35-4,1 34 4,-35 1-7,35-35 5,0 70 0,-1-70 6,-34 35 0,35-35-12,0 69 13,34-34 4,-34 0-16,0-35 10,-1 34-9,1-34 7,35 35-9,-36-35 2,1 0 11,0 35-13,0-35 2,34 0 1,-34 35-2,34-35-1,-34 0 6,35 0-7,-1 0 4,-34 0 1,0 0-4,34 0 2,1 0 3,-1 0-6,1 0 3,-1 0 1,1 0-2,-36 0 1,1 0 0,0 0-2,0 0 3,-1 0-1,1 0 9,0 0-9,0 0-2,-1-35 4,1 0-2,0 0-1,-35 1 9,69-1-5,-69-35-6,70 1 5,-35-1 3,-35 1-3,34 34 3,-34 0-12,0-34 9,35 34-2,-35 0-2,0-34 4,0 34-2,0 0 0,0-34 0,0-36 0,0 71 8,0-36-8,0 0 1,0 1-4,0 34 5,0-34-1,0-1-2,0-34 0,-35 34 9,35 1-7,-34 34 2,-1 0-6,35 1 2,-35-36 6,0 35-11,35 0 8,-34-34 1,-1 34-8,0-34 13,0-1-8,1 35 4,-1 1 2,0-1-7,0 0 4,1-34 2,-1 69-4,0-35 2,0 0 2,1 35 3,-1-35-7,0 35 0,35-35-3,-35 35 2,1 0 2,-36-34-6,35 34 6,-34 0-2,34 0-1,0 0 2,-34-35 0,34 35-3,0 0 3,1 0-1,-36 0 1,35 0 6,35-35-8,-34 35 2,-36 0-1,35 0 2,1 0-4,-36 0 13,35 0-6,1 0-7,-1 0 2,0 0 10,0 0 6,1 0 0,-1 0 10,0 0-28,0 35 24,-34 0 22,0-35-17,69 34 22,0 1-32,0 0-14,0 0-4,-35 0 25,0-35-18,35 34 3,0 1 40,-35 0-51,35 0 51,-34-35-39,34 69 31,-35 1-17,0-36-11,35 1 1,-35 0 27,1-35 347,-1 35-375,35-1 90,-35-34-96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5E78E-8848-4CF9-8290-932C9F7FBE4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76794-6F6C-42CA-AC90-9EA07C11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4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948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80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93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853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84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69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99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59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349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F5EF05EF-6168-407F-8025-E41839E12504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301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05EF-6168-407F-8025-E41839E12504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8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hyperlink" Target="https://commons.wikimedia.org/wiki/File:Roy_Lichtenstein,_Bathroom,_1961_1_15_18_-whitneymuseum_(40611624171).jpg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jpe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5.png"/><Relationship Id="rId5" Type="http://schemas.openxmlformats.org/officeDocument/2006/relationships/hyperlink" Target="https://pixabay.com/es/dibujos-animados-trabajo-isom%C3%A9trica-1164738/" TargetMode="External"/><Relationship Id="rId4" Type="http://schemas.openxmlformats.org/officeDocument/2006/relationships/image" Target="../media/image16.jp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emf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customXml" Target="../ink/ink1.xml"/><Relationship Id="rId5" Type="http://schemas.openxmlformats.org/officeDocument/2006/relationships/image" Target="../media/image6.png"/><Relationship Id="rId10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pixabay.com/en/house-wall-table-room-chair-sofa-43763/" TargetMode="Externa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4.png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4.png"/><Relationship Id="rId5" Type="http://schemas.openxmlformats.org/officeDocument/2006/relationships/image" Target="../media/image14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mofreakshow.com/sassmain/wp-content/uploads/2012/04/ftl-fairy-tales-book.jpeg">
            <a:extLst>
              <a:ext uri="{FF2B5EF4-FFF2-40B4-BE49-F238E27FC236}">
                <a16:creationId xmlns:a16="http://schemas.microsoft.com/office/drawing/2014/main" id="{9B60AC48-4E70-4D30-AC93-A4361B132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0" b="99270" l="3053" r="992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24" y="-495738"/>
            <a:ext cx="7505704" cy="784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Goldilocks and the Three Bears">
            <a:extLst>
              <a:ext uri="{FF2B5EF4-FFF2-40B4-BE49-F238E27FC236}">
                <a16:creationId xmlns:a16="http://schemas.microsoft.com/office/drawing/2014/main" id="{D6A2E2D6-C27A-45DA-B9A8-19E6E6135D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" b="3489"/>
          <a:stretch/>
        </p:blipFill>
        <p:spPr bwMode="auto">
          <a:xfrm>
            <a:off x="3116523" y="1268760"/>
            <a:ext cx="3921192" cy="3149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485">
            <a:extLst>
              <a:ext uri="{FF2B5EF4-FFF2-40B4-BE49-F238E27FC236}">
                <a16:creationId xmlns:a16="http://schemas.microsoft.com/office/drawing/2014/main" id="{4757A7B5-949C-4E39-A298-4FFB22FB99CE}"/>
              </a:ext>
            </a:extLst>
          </p:cNvPr>
          <p:cNvSpPr txBox="1"/>
          <p:nvPr/>
        </p:nvSpPr>
        <p:spPr>
          <a:xfrm>
            <a:off x="3011352" y="4241464"/>
            <a:ext cx="4032448" cy="99794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CY" sz="32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99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Χρυσομαλλούσα και τα τρία αρκουδάκια</a:t>
            </a:r>
            <a:endParaRPr lang="el-CY" sz="1050" dirty="0">
              <a:solidFill>
                <a:srgbClr val="FFFF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8CD7D77-4BFA-4567-AE24-5F0FE7E23B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69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986">
        <p15:prstTrans prst="peelOff"/>
      </p:transition>
    </mc:Choice>
    <mc:Fallback xmlns="">
      <p:transition spd="slow" advTm="49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File:Book Open.png">
            <a:extLst>
              <a:ext uri="{FF2B5EF4-FFF2-40B4-BE49-F238E27FC236}">
                <a16:creationId xmlns:a16="http://schemas.microsoft.com/office/drawing/2014/main" id="{B5826B4E-7A20-412F-88E8-26C88F724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6295"/>
            <a:ext cx="9369628" cy="636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4463E4-5CB0-4941-AEC1-FC70C78746C3}"/>
              </a:ext>
            </a:extLst>
          </p:cNvPr>
          <p:cNvSpPr txBox="1"/>
          <p:nvPr/>
        </p:nvSpPr>
        <p:spPr>
          <a:xfrm rot="217222">
            <a:off x="853461" y="1683913"/>
            <a:ext cx="33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/>
            </a:r>
            <a:br>
              <a:rPr lang="el-GR" dirty="0"/>
            </a:br>
            <a:endParaRPr lang="el-CY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39089E-14B0-4884-BC67-1D3BB4AD48AC}"/>
              </a:ext>
            </a:extLst>
          </p:cNvPr>
          <p:cNvSpPr txBox="1"/>
          <p:nvPr/>
        </p:nvSpPr>
        <p:spPr>
          <a:xfrm rot="198389">
            <a:off x="608053" y="1170254"/>
            <a:ext cx="274735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Μόλις έφτασε στο </a:t>
            </a:r>
            <a:r>
              <a:rPr lang="el-G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σπίτι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της, πήγε στην </a:t>
            </a:r>
            <a:r>
              <a:rPr lang="el-G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τουαλέτα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για να πλύνει τα ρούχα της στον </a:t>
            </a:r>
            <a:r>
              <a:rPr lang="el-G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νιπτήρα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και να κάνει ένα ζεστό μπάνιο στην </a:t>
            </a:r>
            <a:r>
              <a:rPr lang="el-G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μπανιέρα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 Αφού σκουπίστηκε με την </a:t>
            </a:r>
            <a:r>
              <a:rPr lang="el-G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πετσέτα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αποφάσισε να πάει </a:t>
            </a:r>
            <a:r>
              <a:rPr lang="el-G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επίσκεψη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στο </a:t>
            </a:r>
            <a:r>
              <a:rPr lang="el-G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σπίτι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των αρκούδων για να τους ζητήσει συγγνώμη.   </a:t>
            </a:r>
          </a:p>
        </p:txBody>
      </p:sp>
      <p:pic>
        <p:nvPicPr>
          <p:cNvPr id="4" name="Picture 3" descr="Diagram, engineering drawing&#10;&#10;Description automatically generated">
            <a:extLst>
              <a:ext uri="{FF2B5EF4-FFF2-40B4-BE49-F238E27FC236}">
                <a16:creationId xmlns:a16="http://schemas.microsoft.com/office/drawing/2014/main" id="{5FFD1716-E654-4987-AE5B-F8073DD201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4343983" y="1077155"/>
            <a:ext cx="4351456" cy="28415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7CEF22-F804-4243-B649-F3E098B1A81D}"/>
              </a:ext>
            </a:extLst>
          </p:cNvPr>
          <p:cNvSpPr txBox="1"/>
          <p:nvPr/>
        </p:nvSpPr>
        <p:spPr>
          <a:xfrm>
            <a:off x="6012160" y="6535514"/>
            <a:ext cx="31318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CY" sz="900">
                <a:hlinkClick r:id="rId6" tooltip="https://commons.wikimedia.org/wiki/File:Roy_Lichtenstein,_Bathroom,_1961_1_15_18_-whitneymuseum_(40611624171).jpg"/>
              </a:rPr>
              <a:t>This Photo</a:t>
            </a:r>
            <a:r>
              <a:rPr lang="el-CY" sz="900"/>
              <a:t> by Unknown Author is licensed under </a:t>
            </a:r>
            <a:r>
              <a:rPr lang="el-CY" sz="900">
                <a:hlinkClick r:id="rId7" tooltip="https://creativecommons.org/licenses/by-sa/3.0/"/>
              </a:rPr>
              <a:t>CC BY-SA</a:t>
            </a:r>
            <a:endParaRPr lang="el-CY" sz="90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8AA6FA-0072-4DA9-B6E9-F8642BFF5907}"/>
              </a:ext>
            </a:extLst>
          </p:cNvPr>
          <p:cNvCxnSpPr>
            <a:cxnSpLocks/>
          </p:cNvCxnSpPr>
          <p:nvPr/>
        </p:nvCxnSpPr>
        <p:spPr>
          <a:xfrm>
            <a:off x="4427984" y="784960"/>
            <a:ext cx="394779" cy="62781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D1BD8EF-64B5-49AF-BE94-7332DCA36B47}"/>
              </a:ext>
            </a:extLst>
          </p:cNvPr>
          <p:cNvCxnSpPr>
            <a:cxnSpLocks/>
          </p:cNvCxnSpPr>
          <p:nvPr/>
        </p:nvCxnSpPr>
        <p:spPr>
          <a:xfrm flipV="1">
            <a:off x="6372200" y="2536150"/>
            <a:ext cx="172063" cy="52211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078701A-6AB8-4F47-9C39-6E6C14FF1EA6}"/>
              </a:ext>
            </a:extLst>
          </p:cNvPr>
          <p:cNvCxnSpPr>
            <a:cxnSpLocks/>
          </p:cNvCxnSpPr>
          <p:nvPr/>
        </p:nvCxnSpPr>
        <p:spPr>
          <a:xfrm flipV="1">
            <a:off x="5303728" y="3781900"/>
            <a:ext cx="0" cy="67304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B083672-A835-4D74-A46D-8DD5D55772DF}"/>
              </a:ext>
            </a:extLst>
          </p:cNvPr>
          <p:cNvCxnSpPr>
            <a:cxnSpLocks/>
          </p:cNvCxnSpPr>
          <p:nvPr/>
        </p:nvCxnSpPr>
        <p:spPr>
          <a:xfrm>
            <a:off x="7843516" y="1579066"/>
            <a:ext cx="224828" cy="42801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C8739AB-0797-41FE-A487-BE2F79DF833C}"/>
              </a:ext>
            </a:extLst>
          </p:cNvPr>
          <p:cNvSpPr txBox="1"/>
          <p:nvPr/>
        </p:nvSpPr>
        <p:spPr>
          <a:xfrm>
            <a:off x="2267744" y="251295"/>
            <a:ext cx="216024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sz="4400" dirty="0">
                <a:solidFill>
                  <a:srgbClr val="FF0000"/>
                </a:solidFill>
              </a:rPr>
              <a:t>πετσέτα</a:t>
            </a:r>
            <a:endParaRPr lang="el-CY" sz="44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79E3F7-AFCE-4356-A5DB-CC357F883774}"/>
              </a:ext>
            </a:extLst>
          </p:cNvPr>
          <p:cNvSpPr txBox="1"/>
          <p:nvPr/>
        </p:nvSpPr>
        <p:spPr>
          <a:xfrm>
            <a:off x="3707904" y="4496137"/>
            <a:ext cx="2448271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sz="4400" dirty="0">
                <a:solidFill>
                  <a:srgbClr val="FF0000"/>
                </a:solidFill>
              </a:rPr>
              <a:t>τουαλέτα</a:t>
            </a:r>
            <a:endParaRPr lang="el-CY" sz="44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4E34C2-EDC5-4B2B-930C-2F0676F69A9E}"/>
              </a:ext>
            </a:extLst>
          </p:cNvPr>
          <p:cNvSpPr txBox="1"/>
          <p:nvPr/>
        </p:nvSpPr>
        <p:spPr>
          <a:xfrm>
            <a:off x="5724127" y="3085552"/>
            <a:ext cx="2448266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sz="4400" dirty="0">
                <a:solidFill>
                  <a:srgbClr val="FF0000"/>
                </a:solidFill>
              </a:rPr>
              <a:t>μπανιέρα</a:t>
            </a:r>
            <a:endParaRPr lang="el-CY" sz="44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689022-2659-4920-B077-8AB220883DB1}"/>
              </a:ext>
            </a:extLst>
          </p:cNvPr>
          <p:cNvSpPr txBox="1"/>
          <p:nvPr/>
        </p:nvSpPr>
        <p:spPr>
          <a:xfrm>
            <a:off x="5868143" y="736186"/>
            <a:ext cx="2304249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sz="4400" dirty="0">
                <a:solidFill>
                  <a:srgbClr val="FF0000"/>
                </a:solidFill>
              </a:rPr>
              <a:t>νιπτήρας</a:t>
            </a:r>
            <a:endParaRPr lang="el-CY" sz="4400" dirty="0">
              <a:solidFill>
                <a:srgbClr val="FF0000"/>
              </a:solidFill>
            </a:endParaRPr>
          </a:p>
        </p:txBody>
      </p:sp>
      <p:pic>
        <p:nvPicPr>
          <p:cNvPr id="26" name="Audio 25">
            <a:hlinkClick r:id="" action="ppaction://media"/>
            <a:extLst>
              <a:ext uri="{FF2B5EF4-FFF2-40B4-BE49-F238E27FC236}">
                <a16:creationId xmlns:a16="http://schemas.microsoft.com/office/drawing/2014/main" id="{D1DD50DE-8E0C-4108-BC73-F4642A2369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2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217">
        <p15:prstTrans prst="pageCurlDouble"/>
      </p:transition>
    </mc:Choice>
    <mc:Fallback xmlns="">
      <p:transition spd="slow" advTm="202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A6972-659F-429E-ACBE-86363CB65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CY"/>
          </a:p>
        </p:txBody>
      </p:sp>
      <p:pic>
        <p:nvPicPr>
          <p:cNvPr id="7" name="Content Placeholder 6" descr="A picture containing toy&#10;&#10;Description automatically generated">
            <a:extLst>
              <a:ext uri="{FF2B5EF4-FFF2-40B4-BE49-F238E27FC236}">
                <a16:creationId xmlns:a16="http://schemas.microsoft.com/office/drawing/2014/main" id="{419F381C-7D4A-47F4-8667-F05C83E8AE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3004344" y="2016125"/>
            <a:ext cx="3449638" cy="3449638"/>
          </a:xfrm>
        </p:spPr>
      </p:pic>
      <p:pic>
        <p:nvPicPr>
          <p:cNvPr id="4" name="Picture 8" descr="File:Book Open.png">
            <a:extLst>
              <a:ext uri="{FF2B5EF4-FFF2-40B4-BE49-F238E27FC236}">
                <a16:creationId xmlns:a16="http://schemas.microsoft.com/office/drawing/2014/main" id="{3CABDAA3-0B46-45B3-B904-EC66E68B5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8" y="-153377"/>
            <a:ext cx="9369628" cy="636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oldilocks and the Three Bears 9">
            <a:extLst>
              <a:ext uri="{FF2B5EF4-FFF2-40B4-BE49-F238E27FC236}">
                <a16:creationId xmlns:a16="http://schemas.microsoft.com/office/drawing/2014/main" id="{1C1344A5-EDCA-434B-887F-A1BA30CBA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7"/>
          <a:stretch/>
        </p:blipFill>
        <p:spPr bwMode="auto">
          <a:xfrm rot="216401">
            <a:off x="584249" y="2647240"/>
            <a:ext cx="2758458" cy="2984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6E7FAE0A-19BD-4CA6-B525-0727E7AC49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 rot="221663">
            <a:off x="3359774" y="2763867"/>
            <a:ext cx="5380206" cy="31514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7CD930E-FDCE-457F-9CA3-2D6807FB447E}"/>
              </a:ext>
            </a:extLst>
          </p:cNvPr>
          <p:cNvSpPr txBox="1"/>
          <p:nvPr/>
        </p:nvSpPr>
        <p:spPr>
          <a:xfrm rot="152939">
            <a:off x="1634975" y="957642"/>
            <a:ext cx="6617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Όταν έφτασε εκεί, ζήτησε συγγνώμη και αμέσως έγιναν φίλοι. Έτσι το μικρό αρκουδάκι την προσκάλεσε να πάνε στο </a:t>
            </a:r>
            <a:r>
              <a:rPr lang="el-GR" sz="2000" b="1" dirty="0">
                <a:solidFill>
                  <a:srgbClr val="FF0000"/>
                </a:solidFill>
              </a:rPr>
              <a:t>γραφείο</a:t>
            </a:r>
            <a:r>
              <a:rPr lang="el-GR" dirty="0"/>
              <a:t> του για να παίξουν στον </a:t>
            </a:r>
            <a:r>
              <a:rPr lang="el-GR" sz="2000" b="1" dirty="0">
                <a:solidFill>
                  <a:srgbClr val="FF0000"/>
                </a:solidFill>
              </a:rPr>
              <a:t>ηλεκτρονικό</a:t>
            </a:r>
            <a:r>
              <a:rPr lang="el-GR" dirty="0"/>
              <a:t> </a:t>
            </a:r>
            <a:r>
              <a:rPr lang="el-GR" sz="2000" b="1" dirty="0">
                <a:solidFill>
                  <a:srgbClr val="FF0000"/>
                </a:solidFill>
              </a:rPr>
              <a:t>υπολογιστή</a:t>
            </a:r>
            <a:r>
              <a:rPr lang="el-GR" dirty="0"/>
              <a:t> και  να διαβάσουν βιβλία από τη </a:t>
            </a:r>
            <a:r>
              <a:rPr lang="el-GR" sz="2000" b="1" dirty="0">
                <a:solidFill>
                  <a:srgbClr val="FF0000"/>
                </a:solidFill>
              </a:rPr>
              <a:t>βιβλιοθήκη</a:t>
            </a:r>
            <a:r>
              <a:rPr lang="el-GR" dirty="0"/>
              <a:t> του. Κι έζησαν αυτοί καλά κι εμείς καλύτερα!</a:t>
            </a:r>
            <a:endParaRPr lang="el-CY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E567150-CFEA-461C-9174-2D2FD16ABFAC}"/>
              </a:ext>
            </a:extLst>
          </p:cNvPr>
          <p:cNvCxnSpPr>
            <a:cxnSpLocks/>
          </p:cNvCxnSpPr>
          <p:nvPr/>
        </p:nvCxnSpPr>
        <p:spPr>
          <a:xfrm flipH="1" flipV="1">
            <a:off x="7330560" y="5068065"/>
            <a:ext cx="239049" cy="44468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448024C-E242-42BC-95F3-4720E319B849}"/>
              </a:ext>
            </a:extLst>
          </p:cNvPr>
          <p:cNvCxnSpPr>
            <a:cxnSpLocks/>
          </p:cNvCxnSpPr>
          <p:nvPr/>
        </p:nvCxnSpPr>
        <p:spPr>
          <a:xfrm>
            <a:off x="6121521" y="3573466"/>
            <a:ext cx="896662" cy="2389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5F406C0-A125-46AB-8DFA-5044BC3625D5}"/>
              </a:ext>
            </a:extLst>
          </p:cNvPr>
          <p:cNvCxnSpPr>
            <a:cxnSpLocks/>
          </p:cNvCxnSpPr>
          <p:nvPr/>
        </p:nvCxnSpPr>
        <p:spPr>
          <a:xfrm flipV="1">
            <a:off x="5770467" y="4523866"/>
            <a:ext cx="702109" cy="3379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68F845F-73D2-40F7-AC4D-A10CF5F3914F}"/>
              </a:ext>
            </a:extLst>
          </p:cNvPr>
          <p:cNvSpPr txBox="1"/>
          <p:nvPr/>
        </p:nvSpPr>
        <p:spPr>
          <a:xfrm rot="441988">
            <a:off x="2243531" y="4513747"/>
            <a:ext cx="3413400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sz="4400" dirty="0">
                <a:solidFill>
                  <a:srgbClr val="FF0000"/>
                </a:solidFill>
              </a:rPr>
              <a:t>ηλεκτρονικός υπολογιστής</a:t>
            </a:r>
            <a:endParaRPr lang="el-CY" sz="4400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D63C93-6934-4CE0-B9C8-25C6F4CB0C39}"/>
              </a:ext>
            </a:extLst>
          </p:cNvPr>
          <p:cNvSpPr txBox="1"/>
          <p:nvPr/>
        </p:nvSpPr>
        <p:spPr>
          <a:xfrm>
            <a:off x="6455234" y="5628133"/>
            <a:ext cx="2228749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sz="4400" dirty="0">
                <a:solidFill>
                  <a:srgbClr val="FF0000"/>
                </a:solidFill>
              </a:rPr>
              <a:t>γραφείο</a:t>
            </a:r>
            <a:endParaRPr lang="el-CY" sz="4400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76CFB40-F3E3-486C-AD54-7A84331C1193}"/>
              </a:ext>
            </a:extLst>
          </p:cNvPr>
          <p:cNvSpPr txBox="1"/>
          <p:nvPr/>
        </p:nvSpPr>
        <p:spPr>
          <a:xfrm rot="209134">
            <a:off x="3431335" y="2768883"/>
            <a:ext cx="2844645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sz="4400" dirty="0">
                <a:solidFill>
                  <a:srgbClr val="FF0000"/>
                </a:solidFill>
              </a:rPr>
              <a:t>βιβλιοθήκη</a:t>
            </a:r>
            <a:endParaRPr lang="el-CY" sz="4400" dirty="0">
              <a:solidFill>
                <a:srgbClr val="FF0000"/>
              </a:solidFill>
            </a:endParaRPr>
          </a:p>
        </p:txBody>
      </p:sp>
      <p:pic>
        <p:nvPicPr>
          <p:cNvPr id="25" name="Audio 24">
            <a:hlinkClick r:id="" action="ppaction://media"/>
            <a:extLst>
              <a:ext uri="{FF2B5EF4-FFF2-40B4-BE49-F238E27FC236}">
                <a16:creationId xmlns:a16="http://schemas.microsoft.com/office/drawing/2014/main" id="{98D503C6-ED3A-4CA5-8BA7-93C60A5CA7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65"/>
    </mc:Choice>
    <mc:Fallback xmlns="">
      <p:transition spd="slow" advTm="228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File:Book Open.png">
            <a:extLst>
              <a:ext uri="{FF2B5EF4-FFF2-40B4-BE49-F238E27FC236}">
                <a16:creationId xmlns:a16="http://schemas.microsoft.com/office/drawing/2014/main" id="{B5826B4E-7A20-412F-88E8-26C88F724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814" y="247160"/>
            <a:ext cx="9369628" cy="636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355449-86F1-4A0D-B1ED-C96F902914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2" y="1248059"/>
            <a:ext cx="3536032" cy="4361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4463E4-5CB0-4941-AEC1-FC70C78746C3}"/>
              </a:ext>
            </a:extLst>
          </p:cNvPr>
          <p:cNvSpPr txBox="1"/>
          <p:nvPr/>
        </p:nvSpPr>
        <p:spPr>
          <a:xfrm rot="217222">
            <a:off x="627347" y="1849658"/>
            <a:ext cx="414849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Μια φορά κι έναν καιρό ζούσε ένα μικρό κοριτσάκι με κατάξανθα μαλλιά και το όνομά της ήταν Χρυσομαλλούσα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Ζούσε σε ένα μικρό </a:t>
            </a:r>
            <a:r>
              <a:rPr lang="el-G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σπίτι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μέσα στο δάσος.</a:t>
            </a:r>
            <a:b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Μια μέρα, ενώ έπαιζε στο δάσος, ξαφνικά κατάλαβε ότι χάθηκε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αθώς περιπλανιόταν, άρχισε να μαζεύει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μαργαρίτες.</a:t>
            </a:r>
            <a:endParaRPr lang="el-CY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CY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2C42B80-C152-4A25-BB5F-659E4AA6368A}"/>
              </a:ext>
            </a:extLst>
          </p:cNvPr>
          <p:cNvCxnSpPr>
            <a:cxnSpLocks/>
          </p:cNvCxnSpPr>
          <p:nvPr/>
        </p:nvCxnSpPr>
        <p:spPr>
          <a:xfrm>
            <a:off x="6628048" y="2708920"/>
            <a:ext cx="752264" cy="14401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213D6CD-8E44-4A94-87D0-14C824DECA9D}"/>
              </a:ext>
            </a:extLst>
          </p:cNvPr>
          <p:cNvSpPr txBox="1"/>
          <p:nvPr/>
        </p:nvSpPr>
        <p:spPr>
          <a:xfrm>
            <a:off x="5144483" y="2324199"/>
            <a:ext cx="1487016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sz="4400" dirty="0">
                <a:solidFill>
                  <a:srgbClr val="FF0000"/>
                </a:solidFill>
              </a:rPr>
              <a:t>σπίτι</a:t>
            </a:r>
            <a:endParaRPr lang="el-CY" sz="4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665467B-D1D2-432E-A16D-BBF208358417}"/>
                  </a:ext>
                </a:extLst>
              </p14:cNvPr>
              <p14:cNvContentPartPr/>
              <p14:nvPr/>
            </p14:nvContentPartPr>
            <p14:xfrm>
              <a:off x="7480440" y="2453040"/>
              <a:ext cx="12960" cy="388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665467B-D1D2-432E-A16D-BBF20835841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64600" y="2389680"/>
                <a:ext cx="44280" cy="51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8263C47-8D34-4FF0-A692-17D5EBBB518C}"/>
                  </a:ext>
                </a:extLst>
              </p14:cNvPr>
              <p14:cNvContentPartPr/>
              <p14:nvPr/>
            </p14:nvContentPartPr>
            <p14:xfrm>
              <a:off x="7480440" y="2277720"/>
              <a:ext cx="838440" cy="926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8263C47-8D34-4FF0-A692-17D5EBBB518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64600" y="2214360"/>
                <a:ext cx="869760" cy="1053360"/>
              </a:xfrm>
              <a:prstGeom prst="rect">
                <a:avLst/>
              </a:prstGeom>
            </p:spPr>
          </p:pic>
        </mc:Fallback>
      </mc:AlternateContent>
      <p:pic>
        <p:nvPicPr>
          <p:cNvPr id="20" name="Audio 19">
            <a:hlinkClick r:id="" action="ppaction://media"/>
            <a:extLst>
              <a:ext uri="{FF2B5EF4-FFF2-40B4-BE49-F238E27FC236}">
                <a16:creationId xmlns:a16="http://schemas.microsoft.com/office/drawing/2014/main" id="{D1DA0031-20FD-4910-B428-836713D187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4836">
        <p15:prstTrans prst="pageCurlDouble"/>
      </p:transition>
    </mc:Choice>
    <mc:Fallback xmlns="">
      <p:transition spd="slow" advTm="248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File:Book Open.png">
            <a:extLst>
              <a:ext uri="{FF2B5EF4-FFF2-40B4-BE49-F238E27FC236}">
                <a16:creationId xmlns:a16="http://schemas.microsoft.com/office/drawing/2014/main" id="{B5826B4E-7A20-412F-88E8-26C88F724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814" y="0"/>
            <a:ext cx="9369628" cy="636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4463E4-5CB0-4941-AEC1-FC70C78746C3}"/>
              </a:ext>
            </a:extLst>
          </p:cNvPr>
          <p:cNvSpPr txBox="1"/>
          <p:nvPr/>
        </p:nvSpPr>
        <p:spPr>
          <a:xfrm rot="217222">
            <a:off x="849086" y="1184287"/>
            <a:ext cx="772527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Ξαφνικά είδε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μπροστά της ένα μικρό ξύλινο </a:t>
            </a:r>
            <a:r>
              <a:rPr lang="el-G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σπίτι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l-G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«Τι όμορφο </a:t>
            </a:r>
            <a:r>
              <a:rPr lang="el-G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σπίτι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», σκέφτηκε η Χρυσομαλλούσα,  «αναρωτιέμαι </a:t>
            </a:r>
            <a:r>
              <a:rPr lang="el-G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ποιος να μένει εδώ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δεν ακούγεται τίποτα από μέσα»! Χτύπησε το κουδούνι, όμως δεν της άνοιξε κανείς.  Γύρισε το πόμολο της </a:t>
            </a:r>
            <a:r>
              <a:rPr lang="el-G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πόρτας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την άνοιξε και προχώρησε μέσα.  </a:t>
            </a:r>
            <a:endParaRPr lang="el-CY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/>
              <a:t/>
            </a:r>
            <a:br>
              <a:rPr lang="el-GR" dirty="0"/>
            </a:br>
            <a:endParaRPr lang="el-CY" dirty="0"/>
          </a:p>
        </p:txBody>
      </p:sp>
      <p:pic>
        <p:nvPicPr>
          <p:cNvPr id="6" name="Picture 5" descr="Goldilocks and the Three Bears 2">
            <a:extLst>
              <a:ext uri="{FF2B5EF4-FFF2-40B4-BE49-F238E27FC236}">
                <a16:creationId xmlns:a16="http://schemas.microsoft.com/office/drawing/2014/main" id="{9165DECC-0610-479A-B46F-31723C7651F3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5"/>
          <a:stretch/>
        </p:blipFill>
        <p:spPr bwMode="auto">
          <a:xfrm rot="171134">
            <a:off x="1847204" y="2561157"/>
            <a:ext cx="5169298" cy="34853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190D0F3-74E7-4AB7-B53D-0A1769EB8AC1}"/>
              </a:ext>
            </a:extLst>
          </p:cNvPr>
          <p:cNvCxnSpPr>
            <a:cxnSpLocks/>
          </p:cNvCxnSpPr>
          <p:nvPr/>
        </p:nvCxnSpPr>
        <p:spPr>
          <a:xfrm>
            <a:off x="2843808" y="3717032"/>
            <a:ext cx="752264" cy="14401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5CF1319-B417-492E-867E-9452924050E4}"/>
              </a:ext>
            </a:extLst>
          </p:cNvPr>
          <p:cNvSpPr txBox="1"/>
          <p:nvPr/>
        </p:nvSpPr>
        <p:spPr>
          <a:xfrm>
            <a:off x="899592" y="3126798"/>
            <a:ext cx="170304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sz="4400" dirty="0">
                <a:solidFill>
                  <a:srgbClr val="FF0000"/>
                </a:solidFill>
              </a:rPr>
              <a:t>πόρτα</a:t>
            </a:r>
            <a:endParaRPr lang="el-CY" sz="4400" dirty="0">
              <a:solidFill>
                <a:srgbClr val="FF0000"/>
              </a:solidFill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6A1DD01-5AFA-4702-82AA-A839F2F7F0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27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4434">
        <p15:prstTrans prst="pageCurlDouble"/>
      </p:transition>
    </mc:Choice>
    <mc:Fallback xmlns="">
      <p:transition spd="slow" advTm="244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File:Book Open.png">
            <a:extLst>
              <a:ext uri="{FF2B5EF4-FFF2-40B4-BE49-F238E27FC236}">
                <a16:creationId xmlns:a16="http://schemas.microsoft.com/office/drawing/2014/main" id="{B5826B4E-7A20-412F-88E8-26C88F724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93" y="6270"/>
            <a:ext cx="9369628" cy="636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4463E4-5CB0-4941-AEC1-FC70C78746C3}"/>
              </a:ext>
            </a:extLst>
          </p:cNvPr>
          <p:cNvSpPr txBox="1"/>
          <p:nvPr/>
        </p:nvSpPr>
        <p:spPr>
          <a:xfrm rot="217222">
            <a:off x="879410" y="2619632"/>
            <a:ext cx="3588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/>
            </a:r>
            <a:br>
              <a:rPr lang="el-GR" dirty="0"/>
            </a:br>
            <a:endParaRPr lang="el-CY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8297BC-0BA9-4AAA-957B-30089CED4ED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70" b="18789"/>
          <a:stretch/>
        </p:blipFill>
        <p:spPr>
          <a:xfrm>
            <a:off x="4593427" y="1188806"/>
            <a:ext cx="4201516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1ABC36-3CA5-4F90-B642-52BA2E89BD99}"/>
              </a:ext>
            </a:extLst>
          </p:cNvPr>
          <p:cNvSpPr txBox="1"/>
          <p:nvPr/>
        </p:nvSpPr>
        <p:spPr>
          <a:xfrm rot="229751">
            <a:off x="765716" y="1287085"/>
            <a:ext cx="27897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Αρχικά πήγε στην </a:t>
            </a:r>
            <a:r>
              <a:rPr lang="el-G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κουζίνα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 Πάνω στο μεγάλο ξύλινο </a:t>
            </a:r>
            <a:r>
              <a:rPr lang="el-G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τραπέζι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είδε τρία </a:t>
            </a:r>
            <a:r>
              <a:rPr lang="el-G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μπολ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με σούπα. Ένα μεγάλο, ένα μεσαίο και ένα μικρότερο. Γεύτηκε και από τα τρία </a:t>
            </a:r>
            <a:r>
              <a:rPr lang="el-G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μπολ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αλλά πιο πολύ της άρεσε το μικρότερο </a:t>
            </a:r>
            <a:r>
              <a:rPr lang="el-G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μπολ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 Έφαγε όλη τη σούπα μαζί με  το </a:t>
            </a:r>
            <a:r>
              <a:rPr lang="el-G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κουτάλι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 Δεν χρησιμοποίησε τα </a:t>
            </a:r>
            <a:r>
              <a:rPr lang="el-G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πιάτα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C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62A9664-44D9-4FB1-948C-2CE3F7A0782F}"/>
              </a:ext>
            </a:extLst>
          </p:cNvPr>
          <p:cNvCxnSpPr>
            <a:cxnSpLocks/>
          </p:cNvCxnSpPr>
          <p:nvPr/>
        </p:nvCxnSpPr>
        <p:spPr>
          <a:xfrm flipV="1">
            <a:off x="4831607" y="4792208"/>
            <a:ext cx="789714" cy="22664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F9AB925-E012-478D-9184-4DD166F3F995}"/>
              </a:ext>
            </a:extLst>
          </p:cNvPr>
          <p:cNvCxnSpPr>
            <a:cxnSpLocks/>
          </p:cNvCxnSpPr>
          <p:nvPr/>
        </p:nvCxnSpPr>
        <p:spPr>
          <a:xfrm flipH="1">
            <a:off x="5147727" y="2132856"/>
            <a:ext cx="473594" cy="57606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73D1E90-C6D1-40F5-B8FA-11BE181CC801}"/>
              </a:ext>
            </a:extLst>
          </p:cNvPr>
          <p:cNvCxnSpPr>
            <a:cxnSpLocks/>
          </p:cNvCxnSpPr>
          <p:nvPr/>
        </p:nvCxnSpPr>
        <p:spPr>
          <a:xfrm>
            <a:off x="6156176" y="3858140"/>
            <a:ext cx="752264" cy="14401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CF46BEB-5397-43D3-A1DF-BF327968F562}"/>
              </a:ext>
            </a:extLst>
          </p:cNvPr>
          <p:cNvSpPr txBox="1"/>
          <p:nvPr/>
        </p:nvSpPr>
        <p:spPr>
          <a:xfrm>
            <a:off x="5795557" y="1357599"/>
            <a:ext cx="1547865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sz="4400" dirty="0">
                <a:solidFill>
                  <a:srgbClr val="FF0000"/>
                </a:solidFill>
              </a:rPr>
              <a:t>πιάτα</a:t>
            </a:r>
            <a:endParaRPr lang="el-CY" sz="44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2FF125-328B-401A-B826-62571975EAD6}"/>
              </a:ext>
            </a:extLst>
          </p:cNvPr>
          <p:cNvSpPr txBox="1"/>
          <p:nvPr/>
        </p:nvSpPr>
        <p:spPr>
          <a:xfrm>
            <a:off x="4505013" y="3429000"/>
            <a:ext cx="1487016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sz="4400" dirty="0">
                <a:solidFill>
                  <a:srgbClr val="FF0000"/>
                </a:solidFill>
              </a:rPr>
              <a:t>μπολ</a:t>
            </a:r>
            <a:endParaRPr lang="el-CY" sz="44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4A602D-919C-4A64-AC76-2ABFEBA85D92}"/>
              </a:ext>
            </a:extLst>
          </p:cNvPr>
          <p:cNvSpPr txBox="1"/>
          <p:nvPr/>
        </p:nvSpPr>
        <p:spPr>
          <a:xfrm>
            <a:off x="2893476" y="5023363"/>
            <a:ext cx="1938131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sz="4400" dirty="0">
                <a:solidFill>
                  <a:srgbClr val="FF0000"/>
                </a:solidFill>
              </a:rPr>
              <a:t>τραπέζι</a:t>
            </a:r>
            <a:endParaRPr lang="el-CY" sz="440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3759E7A-E998-41DE-96AA-33987183BFF7}"/>
              </a:ext>
            </a:extLst>
          </p:cNvPr>
          <p:cNvCxnSpPr>
            <a:cxnSpLocks/>
          </p:cNvCxnSpPr>
          <p:nvPr/>
        </p:nvCxnSpPr>
        <p:spPr>
          <a:xfrm flipH="1">
            <a:off x="8281416" y="3096363"/>
            <a:ext cx="473594" cy="57606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C459A85-DBC1-4048-BC25-B2D56E4E553B}"/>
              </a:ext>
            </a:extLst>
          </p:cNvPr>
          <p:cNvSpPr txBox="1"/>
          <p:nvPr/>
        </p:nvSpPr>
        <p:spPr>
          <a:xfrm>
            <a:off x="6932036" y="2295833"/>
            <a:ext cx="2206015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sz="4400" dirty="0">
                <a:solidFill>
                  <a:srgbClr val="FF0000"/>
                </a:solidFill>
              </a:rPr>
              <a:t>κουτάλι</a:t>
            </a:r>
            <a:endParaRPr lang="el-CY" sz="4400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9363A5E-6650-40E6-8D2E-B04F977072E8}"/>
              </a:ext>
            </a:extLst>
          </p:cNvPr>
          <p:cNvCxnSpPr>
            <a:cxnSpLocks/>
          </p:cNvCxnSpPr>
          <p:nvPr/>
        </p:nvCxnSpPr>
        <p:spPr>
          <a:xfrm>
            <a:off x="3841163" y="1143934"/>
            <a:ext cx="752264" cy="14401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A6CC25B-72AC-4CD1-90AA-B286ADA4CD0B}"/>
              </a:ext>
            </a:extLst>
          </p:cNvPr>
          <p:cNvSpPr txBox="1"/>
          <p:nvPr/>
        </p:nvSpPr>
        <p:spPr>
          <a:xfrm>
            <a:off x="1800578" y="602619"/>
            <a:ext cx="19352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sz="4400" dirty="0">
                <a:solidFill>
                  <a:srgbClr val="FF0000"/>
                </a:solidFill>
              </a:rPr>
              <a:t>κουζίνα</a:t>
            </a:r>
            <a:endParaRPr lang="el-CY" sz="4400" dirty="0">
              <a:solidFill>
                <a:srgbClr val="FF0000"/>
              </a:solidFill>
            </a:endParaRPr>
          </a:p>
        </p:txBody>
      </p:sp>
      <p:pic>
        <p:nvPicPr>
          <p:cNvPr id="25" name="Audio 24">
            <a:hlinkClick r:id="" action="ppaction://media"/>
            <a:extLst>
              <a:ext uri="{FF2B5EF4-FFF2-40B4-BE49-F238E27FC236}">
                <a16:creationId xmlns:a16="http://schemas.microsoft.com/office/drawing/2014/main" id="{F6796F6E-66ED-4F05-9419-99C698929B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63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1302">
        <p15:prstTrans prst="pageCurlDouble"/>
      </p:transition>
    </mc:Choice>
    <mc:Fallback xmlns="">
      <p:transition spd="slow" advTm="213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File:Book Open.png">
            <a:extLst>
              <a:ext uri="{FF2B5EF4-FFF2-40B4-BE49-F238E27FC236}">
                <a16:creationId xmlns:a16="http://schemas.microsoft.com/office/drawing/2014/main" id="{B5826B4E-7A20-412F-88E8-26C88F724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516"/>
            <a:ext cx="9369628" cy="636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4463E4-5CB0-4941-AEC1-FC70C78746C3}"/>
              </a:ext>
            </a:extLst>
          </p:cNvPr>
          <p:cNvSpPr txBox="1"/>
          <p:nvPr/>
        </p:nvSpPr>
        <p:spPr>
          <a:xfrm rot="217222">
            <a:off x="853461" y="1683913"/>
            <a:ext cx="33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/>
            </a:r>
            <a:br>
              <a:rPr lang="el-GR" dirty="0"/>
            </a:br>
            <a:endParaRPr lang="el-CY" dirty="0"/>
          </a:p>
        </p:txBody>
      </p:sp>
      <p:pic>
        <p:nvPicPr>
          <p:cNvPr id="23554" name="Picture 2" descr="Goldilocks and the Three Bears 4">
            <a:extLst>
              <a:ext uri="{FF2B5EF4-FFF2-40B4-BE49-F238E27FC236}">
                <a16:creationId xmlns:a16="http://schemas.microsoft.com/office/drawing/2014/main" id="{D08FBD5F-A9DB-440F-A971-6F50C42782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0"/>
          <a:stretch/>
        </p:blipFill>
        <p:spPr bwMode="auto">
          <a:xfrm>
            <a:off x="4736716" y="1196752"/>
            <a:ext cx="4098429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1E5054-2C21-4EBB-AE34-288956F8A60C}"/>
              </a:ext>
            </a:extLst>
          </p:cNvPr>
          <p:cNvSpPr txBox="1"/>
          <p:nvPr/>
        </p:nvSpPr>
        <p:spPr>
          <a:xfrm rot="213749">
            <a:off x="597514" y="2281547"/>
            <a:ext cx="412859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Η Χρυσομαλλούσα είδε τρεις ξύλινες </a:t>
            </a:r>
            <a:r>
              <a:rPr lang="el-G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καρέκλες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 Όταν κάθισε στη μικρή  </a:t>
            </a:r>
            <a:r>
              <a:rPr lang="el-G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καρέκλα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ξαφνικά ακούστηκε ένα δυνατό "κρακ" και η μικρή Χρυσομαλλούσα βρέθηκε στο </a:t>
            </a:r>
            <a:r>
              <a:rPr lang="el-G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πάτωμα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!  </a:t>
            </a:r>
            <a:b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C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4A43CF4-6A31-4E3A-89AD-8631FD692E24}"/>
              </a:ext>
            </a:extLst>
          </p:cNvPr>
          <p:cNvCxnSpPr>
            <a:cxnSpLocks/>
          </p:cNvCxnSpPr>
          <p:nvPr/>
        </p:nvCxnSpPr>
        <p:spPr>
          <a:xfrm flipV="1">
            <a:off x="4684814" y="5057409"/>
            <a:ext cx="433334" cy="34047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073E54F-29C2-4BDC-862B-8A6E1B33AB17}"/>
              </a:ext>
            </a:extLst>
          </p:cNvPr>
          <p:cNvCxnSpPr>
            <a:cxnSpLocks/>
          </p:cNvCxnSpPr>
          <p:nvPr/>
        </p:nvCxnSpPr>
        <p:spPr>
          <a:xfrm flipH="1">
            <a:off x="8172400" y="5013176"/>
            <a:ext cx="473594" cy="57606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806222C-027C-4E46-8535-1B65F4659E5B}"/>
              </a:ext>
            </a:extLst>
          </p:cNvPr>
          <p:cNvSpPr txBox="1"/>
          <p:nvPr/>
        </p:nvSpPr>
        <p:spPr>
          <a:xfrm>
            <a:off x="2267744" y="4772921"/>
            <a:ext cx="216309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sz="4400" dirty="0">
                <a:solidFill>
                  <a:srgbClr val="FF0000"/>
                </a:solidFill>
              </a:rPr>
              <a:t>καρέκλα</a:t>
            </a:r>
            <a:endParaRPr lang="el-CY" sz="44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37036C-E7BF-416F-95A5-FADEDCFB690E}"/>
              </a:ext>
            </a:extLst>
          </p:cNvPr>
          <p:cNvSpPr txBox="1"/>
          <p:nvPr/>
        </p:nvSpPr>
        <p:spPr>
          <a:xfrm>
            <a:off x="5796136" y="5251847"/>
            <a:ext cx="2058216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sz="4400" dirty="0">
                <a:solidFill>
                  <a:srgbClr val="FF0000"/>
                </a:solidFill>
              </a:rPr>
              <a:t>πάτωμα</a:t>
            </a:r>
            <a:endParaRPr lang="el-CY" sz="4400" dirty="0">
              <a:solidFill>
                <a:srgbClr val="FF0000"/>
              </a:solidFill>
            </a:endParaRP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224D7252-3F06-4B19-BFA2-5A6434675B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68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2988">
        <p15:prstTrans prst="pageCurlDouble"/>
      </p:transition>
    </mc:Choice>
    <mc:Fallback xmlns="">
      <p:transition spd="slow" advTm="129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File:Book Open.png">
            <a:extLst>
              <a:ext uri="{FF2B5EF4-FFF2-40B4-BE49-F238E27FC236}">
                <a16:creationId xmlns:a16="http://schemas.microsoft.com/office/drawing/2014/main" id="{B5826B4E-7A20-412F-88E8-26C88F724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103" y="-29743"/>
            <a:ext cx="9369628" cy="636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4463E4-5CB0-4941-AEC1-FC70C78746C3}"/>
              </a:ext>
            </a:extLst>
          </p:cNvPr>
          <p:cNvSpPr txBox="1"/>
          <p:nvPr/>
        </p:nvSpPr>
        <p:spPr>
          <a:xfrm rot="217222">
            <a:off x="853461" y="1683913"/>
            <a:ext cx="33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/>
            </a:r>
            <a:br>
              <a:rPr lang="el-GR" dirty="0"/>
            </a:br>
            <a:endParaRPr lang="el-CY" dirty="0"/>
          </a:p>
        </p:txBody>
      </p:sp>
      <p:pic>
        <p:nvPicPr>
          <p:cNvPr id="12290" name="Picture 2" descr="Goldilocks and the Three Bears 5">
            <a:extLst>
              <a:ext uri="{FF2B5EF4-FFF2-40B4-BE49-F238E27FC236}">
                <a16:creationId xmlns:a16="http://schemas.microsoft.com/office/drawing/2014/main" id="{50C7937C-D65B-4F7C-8441-97EEC5AE00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0"/>
          <a:stretch/>
        </p:blipFill>
        <p:spPr bwMode="auto">
          <a:xfrm rot="210568">
            <a:off x="4764019" y="1269363"/>
            <a:ext cx="4042185" cy="47568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49203A-FF84-48CA-B442-FC741FC142D7}"/>
              </a:ext>
            </a:extLst>
          </p:cNvPr>
          <p:cNvSpPr txBox="1"/>
          <p:nvPr/>
        </p:nvSpPr>
        <p:spPr>
          <a:xfrm rot="221428">
            <a:off x="699707" y="1420221"/>
            <a:ext cx="316470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Νιώθοντας τον πόνο από το πέσιμο ανέβηκε την ξύλινη σκάλα και βρέθηκε σε ένα </a:t>
            </a:r>
            <a:r>
              <a:rPr lang="el-G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υπνοδωμάτιο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με τρία </a:t>
            </a:r>
            <a:r>
              <a:rPr lang="el-G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κρεβάτια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και ένα </a:t>
            </a:r>
            <a:r>
              <a:rPr lang="el-G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κομοδίνο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 Οι </a:t>
            </a:r>
            <a:r>
              <a:rPr lang="el-G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κουρτίνες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οι μπλε ήταν ανοικτές. Ήταν πολύ κουρασμένη όμως και έτσι ξάπλωσε στο μικρό </a:t>
            </a:r>
            <a:r>
              <a:rPr lang="el-G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κρεβάτι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με τα δύο </a:t>
            </a:r>
            <a:r>
              <a:rPr lang="el-G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μαξιλάρια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όπου και την πήρε ο ύπνος! </a:t>
            </a:r>
            <a:r>
              <a:rPr lang="el-GR" dirty="0"/>
              <a:t/>
            </a:r>
            <a:br>
              <a:rPr lang="el-GR" dirty="0"/>
            </a:br>
            <a:endParaRPr lang="el-CY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C1D6614-9EB4-4F52-B890-52AB1EB8E2C7}"/>
              </a:ext>
            </a:extLst>
          </p:cNvPr>
          <p:cNvCxnSpPr>
            <a:cxnSpLocks/>
          </p:cNvCxnSpPr>
          <p:nvPr/>
        </p:nvCxnSpPr>
        <p:spPr>
          <a:xfrm>
            <a:off x="4459070" y="1155312"/>
            <a:ext cx="546264" cy="11877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795716F-AD35-4C62-9785-13251194E6EB}"/>
              </a:ext>
            </a:extLst>
          </p:cNvPr>
          <p:cNvCxnSpPr>
            <a:cxnSpLocks/>
          </p:cNvCxnSpPr>
          <p:nvPr/>
        </p:nvCxnSpPr>
        <p:spPr>
          <a:xfrm flipV="1">
            <a:off x="4339378" y="5197289"/>
            <a:ext cx="433334" cy="34047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D73EB2A-814D-4649-A6F2-72786C367431}"/>
              </a:ext>
            </a:extLst>
          </p:cNvPr>
          <p:cNvCxnSpPr>
            <a:cxnSpLocks/>
          </p:cNvCxnSpPr>
          <p:nvPr/>
        </p:nvCxnSpPr>
        <p:spPr>
          <a:xfrm flipH="1">
            <a:off x="8028384" y="3256628"/>
            <a:ext cx="216022" cy="60442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BF6C6B1-59CA-4654-A83B-89A04D38B119}"/>
              </a:ext>
            </a:extLst>
          </p:cNvPr>
          <p:cNvCxnSpPr>
            <a:cxnSpLocks/>
          </p:cNvCxnSpPr>
          <p:nvPr/>
        </p:nvCxnSpPr>
        <p:spPr>
          <a:xfrm flipH="1">
            <a:off x="7380312" y="1736387"/>
            <a:ext cx="296147" cy="24876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951FE4B-C4B5-4002-B01A-629A3A2B7F36}"/>
              </a:ext>
            </a:extLst>
          </p:cNvPr>
          <p:cNvCxnSpPr>
            <a:cxnSpLocks/>
          </p:cNvCxnSpPr>
          <p:nvPr/>
        </p:nvCxnSpPr>
        <p:spPr>
          <a:xfrm flipV="1">
            <a:off x="5204458" y="3861048"/>
            <a:ext cx="433334" cy="34047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D988079-C6AF-4D67-98EC-DA81B71F9B5B}"/>
              </a:ext>
            </a:extLst>
          </p:cNvPr>
          <p:cNvSpPr txBox="1"/>
          <p:nvPr/>
        </p:nvSpPr>
        <p:spPr>
          <a:xfrm>
            <a:off x="1835696" y="681255"/>
            <a:ext cx="2467389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sz="4400" dirty="0">
                <a:solidFill>
                  <a:srgbClr val="FF0000"/>
                </a:solidFill>
              </a:rPr>
              <a:t>κουρτίνες</a:t>
            </a:r>
            <a:endParaRPr lang="el-CY" sz="4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8B75B0-511C-4644-9190-EF8739FCDC3F}"/>
              </a:ext>
            </a:extLst>
          </p:cNvPr>
          <p:cNvSpPr txBox="1"/>
          <p:nvPr/>
        </p:nvSpPr>
        <p:spPr>
          <a:xfrm>
            <a:off x="1835696" y="5064798"/>
            <a:ext cx="2306451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sz="4400" dirty="0">
                <a:solidFill>
                  <a:srgbClr val="FF0000"/>
                </a:solidFill>
              </a:rPr>
              <a:t>κομοδίνο</a:t>
            </a:r>
            <a:endParaRPr lang="el-CY" sz="44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039611-8B81-4A33-BC31-A9AA0D3EB848}"/>
              </a:ext>
            </a:extLst>
          </p:cNvPr>
          <p:cNvSpPr txBox="1"/>
          <p:nvPr/>
        </p:nvSpPr>
        <p:spPr>
          <a:xfrm>
            <a:off x="6594912" y="2357716"/>
            <a:ext cx="216309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sz="4400" dirty="0">
                <a:solidFill>
                  <a:srgbClr val="FF0000"/>
                </a:solidFill>
              </a:rPr>
              <a:t>κρεβάτι</a:t>
            </a:r>
            <a:endParaRPr lang="el-CY" sz="44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3B693F-CB01-43C5-85DA-31A6418998BD}"/>
              </a:ext>
            </a:extLst>
          </p:cNvPr>
          <p:cNvSpPr txBox="1"/>
          <p:nvPr/>
        </p:nvSpPr>
        <p:spPr>
          <a:xfrm>
            <a:off x="5558618" y="812447"/>
            <a:ext cx="3367033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sz="4400" dirty="0">
                <a:solidFill>
                  <a:srgbClr val="FF0000"/>
                </a:solidFill>
              </a:rPr>
              <a:t>υπνοδωμάτιο</a:t>
            </a:r>
            <a:endParaRPr lang="el-CY" sz="4400" dirty="0">
              <a:solidFill>
                <a:srgbClr val="FF0000"/>
              </a:solidFill>
            </a:endParaRPr>
          </a:p>
        </p:txBody>
      </p: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9D968C3D-22EB-4173-9107-BB67EF373D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12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4606">
        <p15:prstTrans prst="pageCurlDouble"/>
      </p:transition>
    </mc:Choice>
    <mc:Fallback xmlns="">
      <p:transition spd="slow" advTm="246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File:Book Open.png">
            <a:extLst>
              <a:ext uri="{FF2B5EF4-FFF2-40B4-BE49-F238E27FC236}">
                <a16:creationId xmlns:a16="http://schemas.microsoft.com/office/drawing/2014/main" id="{B5826B4E-7A20-412F-88E8-26C88F724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814" y="0"/>
            <a:ext cx="9369628" cy="636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4463E4-5CB0-4941-AEC1-FC70C78746C3}"/>
              </a:ext>
            </a:extLst>
          </p:cNvPr>
          <p:cNvSpPr txBox="1"/>
          <p:nvPr/>
        </p:nvSpPr>
        <p:spPr>
          <a:xfrm rot="217222">
            <a:off x="853461" y="1683913"/>
            <a:ext cx="33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/>
            </a:r>
            <a:br>
              <a:rPr lang="el-GR" dirty="0"/>
            </a:br>
            <a:endParaRPr lang="el-CY" dirty="0"/>
          </a:p>
        </p:txBody>
      </p:sp>
      <p:pic>
        <p:nvPicPr>
          <p:cNvPr id="13314" name="Picture 2" descr="Goldilocks and the Three Bears 6">
            <a:extLst>
              <a:ext uri="{FF2B5EF4-FFF2-40B4-BE49-F238E27FC236}">
                <a16:creationId xmlns:a16="http://schemas.microsoft.com/office/drawing/2014/main" id="{F411083D-5DC7-410A-98B9-6E7E64525B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0"/>
          <a:stretch/>
        </p:blipFill>
        <p:spPr bwMode="auto">
          <a:xfrm rot="325259">
            <a:off x="3050148" y="766058"/>
            <a:ext cx="5910637" cy="3336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672290-26AC-4292-8698-51DFCE00F351}"/>
              </a:ext>
            </a:extLst>
          </p:cNvPr>
          <p:cNvSpPr txBox="1"/>
          <p:nvPr/>
        </p:nvSpPr>
        <p:spPr>
          <a:xfrm rot="272306">
            <a:off x="546798" y="4218416"/>
            <a:ext cx="77000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Όσο η μικρή Χρυσομαλλούσα κοιμόταν, οι τρεις αρκούδες, επέστρεψαν! Μόλις είδαν την </a:t>
            </a:r>
            <a:r>
              <a:rPr lang="el-G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πόρτα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ανοικτή, φοβήθηκαν! Ευτυχώς όμως είδαν ότι η </a:t>
            </a:r>
            <a:r>
              <a:rPr lang="el-G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πολυθρόνα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 και ο </a:t>
            </a:r>
            <a:r>
              <a:rPr lang="el-G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καναπές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στο </a:t>
            </a:r>
            <a:r>
              <a:rPr lang="el-G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σαλόνι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ήταν στην θέση τους.</a:t>
            </a:r>
            <a:b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C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29889E03-3EF9-4CF9-A7EE-E1832B08AC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 rot="304636">
            <a:off x="666859" y="521450"/>
            <a:ext cx="3819767" cy="350817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3105392-021E-4843-B33E-520C196C003F}"/>
              </a:ext>
            </a:extLst>
          </p:cNvPr>
          <p:cNvCxnSpPr>
            <a:cxnSpLocks/>
          </p:cNvCxnSpPr>
          <p:nvPr/>
        </p:nvCxnSpPr>
        <p:spPr>
          <a:xfrm flipH="1">
            <a:off x="4211760" y="1207333"/>
            <a:ext cx="502770" cy="18371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151E190-F34A-42D7-856A-CAD2202C4BDA}"/>
              </a:ext>
            </a:extLst>
          </p:cNvPr>
          <p:cNvCxnSpPr>
            <a:cxnSpLocks/>
          </p:cNvCxnSpPr>
          <p:nvPr/>
        </p:nvCxnSpPr>
        <p:spPr>
          <a:xfrm flipH="1" flipV="1">
            <a:off x="3534088" y="3613417"/>
            <a:ext cx="677672" cy="31767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38452F3-37CC-4FAD-A9C7-85FA0FA81827}"/>
              </a:ext>
            </a:extLst>
          </p:cNvPr>
          <p:cNvCxnSpPr>
            <a:cxnSpLocks/>
          </p:cNvCxnSpPr>
          <p:nvPr/>
        </p:nvCxnSpPr>
        <p:spPr>
          <a:xfrm>
            <a:off x="1115616" y="1426491"/>
            <a:ext cx="309431" cy="5805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8F19350-BA1D-4C72-B141-EB87129FAF59}"/>
              </a:ext>
            </a:extLst>
          </p:cNvPr>
          <p:cNvSpPr txBox="1"/>
          <p:nvPr/>
        </p:nvSpPr>
        <p:spPr>
          <a:xfrm>
            <a:off x="4300929" y="3431096"/>
            <a:ext cx="1980225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sz="4400" dirty="0">
                <a:solidFill>
                  <a:srgbClr val="FF0000"/>
                </a:solidFill>
              </a:rPr>
              <a:t>σαλόνι</a:t>
            </a:r>
            <a:endParaRPr lang="el-CY" sz="44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8AB221-9E95-4F01-B423-7DE49DC3E464}"/>
              </a:ext>
            </a:extLst>
          </p:cNvPr>
          <p:cNvSpPr txBox="1"/>
          <p:nvPr/>
        </p:nvSpPr>
        <p:spPr>
          <a:xfrm>
            <a:off x="4803699" y="850535"/>
            <a:ext cx="2306451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sz="4400" dirty="0">
                <a:solidFill>
                  <a:srgbClr val="FF0000"/>
                </a:solidFill>
              </a:rPr>
              <a:t>καναπές</a:t>
            </a:r>
            <a:endParaRPr lang="el-CY" sz="44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73D914-FE42-48B4-A1C7-3E1CD6D1265A}"/>
              </a:ext>
            </a:extLst>
          </p:cNvPr>
          <p:cNvSpPr txBox="1"/>
          <p:nvPr/>
        </p:nvSpPr>
        <p:spPr>
          <a:xfrm rot="316665">
            <a:off x="747606" y="508180"/>
            <a:ext cx="2786481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sz="4400" dirty="0">
                <a:solidFill>
                  <a:srgbClr val="FF0000"/>
                </a:solidFill>
              </a:rPr>
              <a:t>πολυθρόνα</a:t>
            </a:r>
            <a:endParaRPr lang="el-CY" sz="4400" dirty="0">
              <a:solidFill>
                <a:srgbClr val="FF0000"/>
              </a:solidFill>
            </a:endParaRPr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C01E6020-8A79-4F8B-8139-21CF6D535F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32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6449">
        <p15:prstTrans prst="pageCurlDouble"/>
      </p:transition>
    </mc:Choice>
    <mc:Fallback xmlns="">
      <p:transition spd="slow" advTm="164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File:Book Open.png">
            <a:extLst>
              <a:ext uri="{FF2B5EF4-FFF2-40B4-BE49-F238E27FC236}">
                <a16:creationId xmlns:a16="http://schemas.microsoft.com/office/drawing/2014/main" id="{B5826B4E-7A20-412F-88E8-26C88F724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7" y="-1"/>
            <a:ext cx="9369628" cy="636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4463E4-5CB0-4941-AEC1-FC70C78746C3}"/>
              </a:ext>
            </a:extLst>
          </p:cNvPr>
          <p:cNvSpPr txBox="1"/>
          <p:nvPr/>
        </p:nvSpPr>
        <p:spPr>
          <a:xfrm rot="217222">
            <a:off x="853461" y="1683913"/>
            <a:ext cx="33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/>
            </a:r>
            <a:br>
              <a:rPr lang="el-GR" dirty="0"/>
            </a:br>
            <a:endParaRPr lang="el-CY" dirty="0"/>
          </a:p>
        </p:txBody>
      </p:sp>
      <p:pic>
        <p:nvPicPr>
          <p:cNvPr id="22530" name="Picture 2" descr="Goldilocks and the Three Bears 7">
            <a:extLst>
              <a:ext uri="{FF2B5EF4-FFF2-40B4-BE49-F238E27FC236}">
                <a16:creationId xmlns:a16="http://schemas.microsoft.com/office/drawing/2014/main" id="{6F3B7B80-DF5F-457F-AA03-77CDA214A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0"/>
          <a:stretch/>
        </p:blipFill>
        <p:spPr bwMode="auto">
          <a:xfrm rot="292778">
            <a:off x="1835696" y="861726"/>
            <a:ext cx="5172075" cy="3561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A4D14C-3A5F-42FF-8598-CACADF0E3F19}"/>
              </a:ext>
            </a:extLst>
          </p:cNvPr>
          <p:cNvSpPr txBox="1"/>
          <p:nvPr/>
        </p:nvSpPr>
        <p:spPr>
          <a:xfrm rot="279464">
            <a:off x="904094" y="4407447"/>
            <a:ext cx="73358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Σιγά σιγά οι τρεις αρκούδες ανέβηκαν στο </a:t>
            </a:r>
            <a:r>
              <a:rPr lang="el-G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υπνοδωμάτιο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με το μπλε </a:t>
            </a:r>
            <a:r>
              <a:rPr lang="el-G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χαλί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όπου βρήκαν τη Χρυσομαλλούσα να κοιμάται! Μόλις άνοιξε τα μάτια της και είδε τις τρεις αρκούδες πάγωσε από το φόβο της.   </a:t>
            </a:r>
            <a:endParaRPr lang="el-C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83CDD4-5894-4814-B399-969D5FAB7114}"/>
              </a:ext>
            </a:extLst>
          </p:cNvPr>
          <p:cNvSpPr txBox="1"/>
          <p:nvPr/>
        </p:nvSpPr>
        <p:spPr>
          <a:xfrm>
            <a:off x="558747" y="625554"/>
            <a:ext cx="3375372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sz="4400" dirty="0">
                <a:solidFill>
                  <a:srgbClr val="FF0000"/>
                </a:solidFill>
              </a:rPr>
              <a:t>υπνοδωμάτιο</a:t>
            </a:r>
            <a:endParaRPr lang="el-CY" sz="44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8FCB8F0-3C29-4C29-948A-FB8ED8DC8A63}"/>
              </a:ext>
            </a:extLst>
          </p:cNvPr>
          <p:cNvCxnSpPr>
            <a:cxnSpLocks/>
          </p:cNvCxnSpPr>
          <p:nvPr/>
        </p:nvCxnSpPr>
        <p:spPr>
          <a:xfrm>
            <a:off x="1115616" y="1426491"/>
            <a:ext cx="577990" cy="34632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A32223C-969F-4408-B45C-9E83E34BE3B0}"/>
              </a:ext>
            </a:extLst>
          </p:cNvPr>
          <p:cNvCxnSpPr>
            <a:cxnSpLocks/>
          </p:cNvCxnSpPr>
          <p:nvPr/>
        </p:nvCxnSpPr>
        <p:spPr>
          <a:xfrm flipH="1">
            <a:off x="3934119" y="3933056"/>
            <a:ext cx="63788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A9DDA29-3DD8-4DA4-9DDE-74B9317E6F4E}"/>
              </a:ext>
            </a:extLst>
          </p:cNvPr>
          <p:cNvSpPr txBox="1"/>
          <p:nvPr/>
        </p:nvSpPr>
        <p:spPr>
          <a:xfrm rot="857398">
            <a:off x="4495159" y="3647375"/>
            <a:ext cx="1228969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sz="4400" dirty="0">
                <a:solidFill>
                  <a:srgbClr val="FF0000"/>
                </a:solidFill>
              </a:rPr>
              <a:t>χαλί</a:t>
            </a:r>
            <a:endParaRPr lang="el-CY" sz="4400" dirty="0">
              <a:solidFill>
                <a:srgbClr val="FF0000"/>
              </a:solidFill>
            </a:endParaRPr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5F1CA45A-E3E2-43CF-9DDE-B72A977809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49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311">
        <p15:prstTrans prst="pageCurlDouble"/>
      </p:transition>
    </mc:Choice>
    <mc:Fallback xmlns="">
      <p:transition spd="slow" advTm="153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File:Book Open.png">
            <a:extLst>
              <a:ext uri="{FF2B5EF4-FFF2-40B4-BE49-F238E27FC236}">
                <a16:creationId xmlns:a16="http://schemas.microsoft.com/office/drawing/2014/main" id="{B5826B4E-7A20-412F-88E8-26C88F724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69628" cy="636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4463E4-5CB0-4941-AEC1-FC70C78746C3}"/>
              </a:ext>
            </a:extLst>
          </p:cNvPr>
          <p:cNvSpPr txBox="1"/>
          <p:nvPr/>
        </p:nvSpPr>
        <p:spPr>
          <a:xfrm rot="217222">
            <a:off x="5661420" y="3638867"/>
            <a:ext cx="33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/>
            </a:r>
            <a:br>
              <a:rPr lang="el-GR" dirty="0"/>
            </a:br>
            <a:endParaRPr lang="el-CY" dirty="0"/>
          </a:p>
        </p:txBody>
      </p:sp>
      <p:pic>
        <p:nvPicPr>
          <p:cNvPr id="18434" name="Picture 2" descr="Goldilocks and the Three Bears 8">
            <a:extLst>
              <a:ext uri="{FF2B5EF4-FFF2-40B4-BE49-F238E27FC236}">
                <a16:creationId xmlns:a16="http://schemas.microsoft.com/office/drawing/2014/main" id="{118554CC-EC2C-43A0-AF9D-AA77C44934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0"/>
          <a:stretch/>
        </p:blipFill>
        <p:spPr bwMode="auto">
          <a:xfrm rot="160216">
            <a:off x="4466610" y="1244558"/>
            <a:ext cx="4165094" cy="4846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047C19-342C-41C4-A828-1C55C7BB73A7}"/>
              </a:ext>
            </a:extLst>
          </p:cNvPr>
          <p:cNvSpPr txBox="1"/>
          <p:nvPr/>
        </p:nvSpPr>
        <p:spPr>
          <a:xfrm rot="241275">
            <a:off x="568437" y="2382555"/>
            <a:ext cx="41931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Με ένα μεγάλο σάλτο πήδηξε από το </a:t>
            </a:r>
            <a:r>
              <a:rPr lang="el-G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παράθυρο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στον </a:t>
            </a:r>
            <a:r>
              <a:rPr lang="el-G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κήπο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και άρχισε να τρέχει μέσα στο δάσος</a:t>
            </a:r>
            <a:r>
              <a:rPr lang="el-GR" dirty="0"/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και δεν σταμάτησε να τρέχει μέχρι που έφτασε στο </a:t>
            </a:r>
            <a:r>
              <a:rPr lang="el-G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σπίτι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της.  </a:t>
            </a:r>
            <a:b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dirty="0"/>
              <a:t/>
            </a:r>
            <a:br>
              <a:rPr lang="el-GR" dirty="0"/>
            </a:br>
            <a:endParaRPr lang="el-CY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850B99-FD0C-410F-BA14-A9CF2F50F004}"/>
              </a:ext>
            </a:extLst>
          </p:cNvPr>
          <p:cNvSpPr txBox="1"/>
          <p:nvPr/>
        </p:nvSpPr>
        <p:spPr>
          <a:xfrm rot="441988">
            <a:off x="2506687" y="4663187"/>
            <a:ext cx="2731885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sz="4400" dirty="0">
                <a:solidFill>
                  <a:srgbClr val="FF0000"/>
                </a:solidFill>
              </a:rPr>
              <a:t>παράθυρο</a:t>
            </a:r>
            <a:endParaRPr lang="el-CY" sz="44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5E2CFD4-F3BE-48DF-8AC6-F3120B892876}"/>
              </a:ext>
            </a:extLst>
          </p:cNvPr>
          <p:cNvCxnSpPr>
            <a:cxnSpLocks/>
          </p:cNvCxnSpPr>
          <p:nvPr/>
        </p:nvCxnSpPr>
        <p:spPr>
          <a:xfrm flipV="1">
            <a:off x="4517963" y="4221088"/>
            <a:ext cx="702109" cy="3379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FCF25DD-8F42-4A09-A693-BED2CBF2AC97}"/>
              </a:ext>
            </a:extLst>
          </p:cNvPr>
          <p:cNvCxnSpPr>
            <a:cxnSpLocks/>
          </p:cNvCxnSpPr>
          <p:nvPr/>
        </p:nvCxnSpPr>
        <p:spPr>
          <a:xfrm flipH="1">
            <a:off x="7745259" y="4221088"/>
            <a:ext cx="211117" cy="68909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838B081-7ADF-43F0-ADED-02CA0F2B6AAE}"/>
              </a:ext>
            </a:extLst>
          </p:cNvPr>
          <p:cNvSpPr txBox="1"/>
          <p:nvPr/>
        </p:nvSpPr>
        <p:spPr>
          <a:xfrm rot="441988">
            <a:off x="7273259" y="3349773"/>
            <a:ext cx="1638652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sz="4400" dirty="0">
                <a:solidFill>
                  <a:srgbClr val="FF0000"/>
                </a:solidFill>
              </a:rPr>
              <a:t>κήπος</a:t>
            </a:r>
            <a:endParaRPr lang="el-CY" sz="4400" dirty="0">
              <a:solidFill>
                <a:srgbClr val="FF0000"/>
              </a:solidFill>
            </a:endParaRP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7093E8A1-B069-4881-AC18-354BFF33D6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97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1296">
        <p15:prstTrans prst="pageCurlDouble"/>
      </p:transition>
    </mc:Choice>
    <mc:Fallback xmlns="">
      <p:transition spd="slow" advTm="112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FD8CA19-ACDF-4720-9A29-676F55BA94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440</Words>
  <Application>Microsoft Office PowerPoint</Application>
  <PresentationFormat>On-screen Show (4:3)</PresentationFormat>
  <Paragraphs>47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Gill Sans MT</vt:lpstr>
      <vt:lpstr>Times New Roman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2018-04-13T19:31:49Z</dcterms:created>
  <dcterms:modified xsi:type="dcterms:W3CDTF">2021-01-07T13:29:05Z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TC019192439991</vt:lpwstr>
  </property>
</Properties>
</file>