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26"/>
  </p:normalViewPr>
  <p:slideViewPr>
    <p:cSldViewPr>
      <p:cViewPr varScale="1">
        <p:scale>
          <a:sx n="105" d="100"/>
          <a:sy n="105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29 - Θέση ημερομηνίας">
            <a:extLst>
              <a:ext uri="{FF2B5EF4-FFF2-40B4-BE49-F238E27FC236}">
                <a16:creationId xmlns:a16="http://schemas.microsoft.com/office/drawing/2014/main" id="{BAAF5538-1517-4D4E-9410-5DF2E1D8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38E9-9AD0-B64B-A391-E29AB7AD54A4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5" name="18 - Θέση υποσέλιδου">
            <a:extLst>
              <a:ext uri="{FF2B5EF4-FFF2-40B4-BE49-F238E27FC236}">
                <a16:creationId xmlns:a16="http://schemas.microsoft.com/office/drawing/2014/main" id="{75B7A57B-AC98-CF42-82DE-0088FE21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6 - Θέση αριθμού διαφάνειας">
            <a:extLst>
              <a:ext uri="{FF2B5EF4-FFF2-40B4-BE49-F238E27FC236}">
                <a16:creationId xmlns:a16="http://schemas.microsoft.com/office/drawing/2014/main" id="{9D6024FF-F6A5-0843-9F81-F1ED0286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8C8B883-0A67-9B49-BC6A-A69DF441A126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289559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:a16="http://schemas.microsoft.com/office/drawing/2014/main" id="{47403998-175C-724F-9FAA-006A5FF0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1DF9-346E-1D45-9629-A732E33CC05C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:a16="http://schemas.microsoft.com/office/drawing/2014/main" id="{52DFD3B3-1BF1-4640-83CC-62D64A76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:a16="http://schemas.microsoft.com/office/drawing/2014/main" id="{CD32BF85-C73C-5644-99AF-6554E9C8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9AFF-2DE3-9A41-A584-EAD33BA3554D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298887826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:a16="http://schemas.microsoft.com/office/drawing/2014/main" id="{0725780B-64D5-FE43-87B4-C87097C9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8C65-0258-CA47-B691-2147E8E70F34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:a16="http://schemas.microsoft.com/office/drawing/2014/main" id="{FD3F34F8-B0F6-3D4B-AC29-2FAC7AFE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:a16="http://schemas.microsoft.com/office/drawing/2014/main" id="{A2541825-3D60-4D41-9F7D-C10E907C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FB27-9B31-FC41-9A13-C6E91B6BE57B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363723370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9 - Θέση ημερομηνίας">
            <a:extLst>
              <a:ext uri="{FF2B5EF4-FFF2-40B4-BE49-F238E27FC236}">
                <a16:creationId xmlns:a16="http://schemas.microsoft.com/office/drawing/2014/main" id="{6CE6F2AB-3844-9A47-BA82-B6B1F832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31CF-DB58-2D4B-9048-5732E3E1485F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5" name="21 - Θέση υποσέλιδου">
            <a:extLst>
              <a:ext uri="{FF2B5EF4-FFF2-40B4-BE49-F238E27FC236}">
                <a16:creationId xmlns:a16="http://schemas.microsoft.com/office/drawing/2014/main" id="{B6871D0A-5579-4347-AE49-4041E2F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>
            <a:extLst>
              <a:ext uri="{FF2B5EF4-FFF2-40B4-BE49-F238E27FC236}">
                <a16:creationId xmlns:a16="http://schemas.microsoft.com/office/drawing/2014/main" id="{0180D400-1744-DB48-863A-13FD4D44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88C-5352-8B4F-A463-91627642A409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137523591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5BCDBFB0-A3A4-CC49-8CE2-C465CC0B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AAAB-9C52-5441-80F5-69EAB45F4B33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0630BE8-AF2B-4F4C-B089-77C3C3A8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C8AD8EC-6C9F-424C-A54C-5031449B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4427748-C327-4849-88C6-31D2370A0CBF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385335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>
            <a:extLst>
              <a:ext uri="{FF2B5EF4-FFF2-40B4-BE49-F238E27FC236}">
                <a16:creationId xmlns:a16="http://schemas.microsoft.com/office/drawing/2014/main" id="{DE249506-B800-6240-A5DF-B3D28468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16D8-9BF7-CF41-BBA4-748ABDB83EA8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6" name="21 - Θέση υποσέλιδου">
            <a:extLst>
              <a:ext uri="{FF2B5EF4-FFF2-40B4-BE49-F238E27FC236}">
                <a16:creationId xmlns:a16="http://schemas.microsoft.com/office/drawing/2014/main" id="{3D464894-FCCE-BA48-B504-E05BF8FD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>
            <a:extLst>
              <a:ext uri="{FF2B5EF4-FFF2-40B4-BE49-F238E27FC236}">
                <a16:creationId xmlns:a16="http://schemas.microsoft.com/office/drawing/2014/main" id="{9E595ABF-D30A-E941-980A-E6C8EF6E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5ED0-20A0-1642-9974-9823D0913FC2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37561008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9 - Θέση ημερομηνίας">
            <a:extLst>
              <a:ext uri="{FF2B5EF4-FFF2-40B4-BE49-F238E27FC236}">
                <a16:creationId xmlns:a16="http://schemas.microsoft.com/office/drawing/2014/main" id="{348F709A-1864-3C41-BE0A-AA02843D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9333-4F72-E54A-A759-C0413038E694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8" name="21 - Θέση υποσέλιδου">
            <a:extLst>
              <a:ext uri="{FF2B5EF4-FFF2-40B4-BE49-F238E27FC236}">
                <a16:creationId xmlns:a16="http://schemas.microsoft.com/office/drawing/2014/main" id="{E73B3D0D-883D-AF40-AE38-9EFAA074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>
            <a:extLst>
              <a:ext uri="{FF2B5EF4-FFF2-40B4-BE49-F238E27FC236}">
                <a16:creationId xmlns:a16="http://schemas.microsoft.com/office/drawing/2014/main" id="{14DA642A-72BB-1443-9910-154DB346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A061-93AE-EB4E-926E-86047C00D19A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307364473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>
            <a:extLst>
              <a:ext uri="{FF2B5EF4-FFF2-40B4-BE49-F238E27FC236}">
                <a16:creationId xmlns:a16="http://schemas.microsoft.com/office/drawing/2014/main" id="{24A8A56F-70A5-574D-9CBC-AE8AB149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E3FF-4F10-9247-9DD6-7373567514BE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4" name="21 - Θέση υποσέλιδου">
            <a:extLst>
              <a:ext uri="{FF2B5EF4-FFF2-40B4-BE49-F238E27FC236}">
                <a16:creationId xmlns:a16="http://schemas.microsoft.com/office/drawing/2014/main" id="{1DD86888-D326-B746-BEB6-19E98045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>
            <a:extLst>
              <a:ext uri="{FF2B5EF4-FFF2-40B4-BE49-F238E27FC236}">
                <a16:creationId xmlns:a16="http://schemas.microsoft.com/office/drawing/2014/main" id="{73042FA9-5DEB-3946-AC6E-C1EE4D0B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D80E-A0B4-3549-A71B-9D48D6628149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131576189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>
            <a:extLst>
              <a:ext uri="{FF2B5EF4-FFF2-40B4-BE49-F238E27FC236}">
                <a16:creationId xmlns:a16="http://schemas.microsoft.com/office/drawing/2014/main" id="{2D15727C-FD20-6F4A-AFC2-7969E95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2FC3-339F-A347-872C-8D28865DD375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3" name="21 - Θέση υποσέλιδου">
            <a:extLst>
              <a:ext uri="{FF2B5EF4-FFF2-40B4-BE49-F238E27FC236}">
                <a16:creationId xmlns:a16="http://schemas.microsoft.com/office/drawing/2014/main" id="{FF6B3F7A-A03C-AA45-9ABC-CB5ECAF2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>
            <a:extLst>
              <a:ext uri="{FF2B5EF4-FFF2-40B4-BE49-F238E27FC236}">
                <a16:creationId xmlns:a16="http://schemas.microsoft.com/office/drawing/2014/main" id="{473DE626-21AB-0D4A-A633-ECAD49BD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D982-EBAA-DF47-9414-CD86639BD14C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40417187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9 - Θέση ημερομηνίας">
            <a:extLst>
              <a:ext uri="{FF2B5EF4-FFF2-40B4-BE49-F238E27FC236}">
                <a16:creationId xmlns:a16="http://schemas.microsoft.com/office/drawing/2014/main" id="{0C647427-62C4-5B47-9AB2-0524E95E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E94C0-62EE-1944-BDE3-D60D61C5407D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6" name="21 - Θέση υποσέλιδου">
            <a:extLst>
              <a:ext uri="{FF2B5EF4-FFF2-40B4-BE49-F238E27FC236}">
                <a16:creationId xmlns:a16="http://schemas.microsoft.com/office/drawing/2014/main" id="{93F26BD0-2CEF-4D45-84C4-5BF88529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>
            <a:extLst>
              <a:ext uri="{FF2B5EF4-FFF2-40B4-BE49-F238E27FC236}">
                <a16:creationId xmlns:a16="http://schemas.microsoft.com/office/drawing/2014/main" id="{86984D8C-B5F8-0449-A068-BE3A4FCB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1DED-7758-CD4B-A6C0-9C54E4871691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9715400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- Ψαλίδισμα και στρογγύλεμα μίας γωνίας του ορθογωνίου">
            <a:extLst>
              <a:ext uri="{FF2B5EF4-FFF2-40B4-BE49-F238E27FC236}">
                <a16:creationId xmlns:a16="http://schemas.microsoft.com/office/drawing/2014/main" id="{9EA49CD4-5E48-4441-ACE5-F5BB5E05F2E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4 - Ορθογώνιο τρίγωνο">
            <a:extLst>
              <a:ext uri="{FF2B5EF4-FFF2-40B4-BE49-F238E27FC236}">
                <a16:creationId xmlns:a16="http://schemas.microsoft.com/office/drawing/2014/main" id="{17E70332-15A7-8B4F-B7AE-E7E3EDFBA0E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5 - Ελεύθερη σχεδίαση">
            <a:extLst>
              <a:ext uri="{FF2B5EF4-FFF2-40B4-BE49-F238E27FC236}">
                <a16:creationId xmlns:a16="http://schemas.microsoft.com/office/drawing/2014/main" id="{2C4CEA3E-8354-9549-92E9-0725D753994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- Ελεύθερη σχεδίαση">
            <a:extLst>
              <a:ext uri="{FF2B5EF4-FFF2-40B4-BE49-F238E27FC236}">
                <a16:creationId xmlns:a16="http://schemas.microsoft.com/office/drawing/2014/main" id="{5BDA1ED9-148E-1144-B6ED-1E25E107F41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>
            <a:extLst>
              <a:ext uri="{FF2B5EF4-FFF2-40B4-BE49-F238E27FC236}">
                <a16:creationId xmlns:a16="http://schemas.microsoft.com/office/drawing/2014/main" id="{A8DDCEEE-2EF3-5843-B1E1-CF3A21D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42BE-F4EA-3845-A698-C34D49690DB9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10" name="5 - Θέση υποσέλιδου">
            <a:extLst>
              <a:ext uri="{FF2B5EF4-FFF2-40B4-BE49-F238E27FC236}">
                <a16:creationId xmlns:a16="http://schemas.microsoft.com/office/drawing/2014/main" id="{C3A7B788-9A40-4841-8C8B-0A428173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>
            <a:extLst>
              <a:ext uri="{FF2B5EF4-FFF2-40B4-BE49-F238E27FC236}">
                <a16:creationId xmlns:a16="http://schemas.microsoft.com/office/drawing/2014/main" id="{E875FEE0-D785-DA43-8FA6-5125648C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998-412A-D746-9924-0DF69364DAD3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</p:spTree>
    <p:extLst>
      <p:ext uri="{BB962C8B-B14F-4D97-AF65-F5344CB8AC3E}">
        <p14:creationId xmlns:p14="http://schemas.microsoft.com/office/powerpoint/2010/main" val="125526269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>
            <a:extLst>
              <a:ext uri="{FF2B5EF4-FFF2-40B4-BE49-F238E27FC236}">
                <a16:creationId xmlns:a16="http://schemas.microsoft.com/office/drawing/2014/main" id="{B41C2378-AC28-B64E-8EE5-29439CF1F6F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- Ελεύθερη σχεδίαση">
            <a:extLst>
              <a:ext uri="{FF2B5EF4-FFF2-40B4-BE49-F238E27FC236}">
                <a16:creationId xmlns:a16="http://schemas.microsoft.com/office/drawing/2014/main" id="{166A9923-9F21-9E4C-9544-C9ADBF64743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- Θέση τίτλου">
            <a:extLst>
              <a:ext uri="{FF2B5EF4-FFF2-40B4-BE49-F238E27FC236}">
                <a16:creationId xmlns:a16="http://schemas.microsoft.com/office/drawing/2014/main" id="{C2426581-83CD-4D4D-A42B-4D593D3079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AT"/>
              <a:t>Kλικ για επεξεργασία του τίτλου</a:t>
            </a:r>
            <a:endParaRPr lang="en-US" altLang="en-AT"/>
          </a:p>
        </p:txBody>
      </p:sp>
      <p:sp>
        <p:nvSpPr>
          <p:cNvPr id="1029" name="29 - Θέση κειμένου">
            <a:extLst>
              <a:ext uri="{FF2B5EF4-FFF2-40B4-BE49-F238E27FC236}">
                <a16:creationId xmlns:a16="http://schemas.microsoft.com/office/drawing/2014/main" id="{F2BA2BD6-5AD6-CB47-97CD-9BE7D9F31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AT"/>
              <a:t>Kλικ για επεξεργασία των στυλ του υποδείγματος</a:t>
            </a:r>
          </a:p>
          <a:p>
            <a:pPr lvl="1"/>
            <a:r>
              <a:rPr lang="el-GR" altLang="en-AT"/>
              <a:t>Δεύτερου επιπέδου</a:t>
            </a:r>
          </a:p>
          <a:p>
            <a:pPr lvl="2"/>
            <a:r>
              <a:rPr lang="el-GR" altLang="en-AT"/>
              <a:t>Τρίτου επιπέδου</a:t>
            </a:r>
          </a:p>
          <a:p>
            <a:pPr lvl="3"/>
            <a:r>
              <a:rPr lang="el-GR" altLang="en-AT"/>
              <a:t>Τέταρτου επιπέδου</a:t>
            </a:r>
          </a:p>
          <a:p>
            <a:pPr lvl="4"/>
            <a:r>
              <a:rPr lang="el-GR" altLang="en-AT"/>
              <a:t>Πέμπτου επιπέδου</a:t>
            </a:r>
            <a:endParaRPr lang="en-US" altLang="en-AT"/>
          </a:p>
        </p:txBody>
      </p:sp>
      <p:sp>
        <p:nvSpPr>
          <p:cNvPr id="10" name="9 - Θέση ημερομηνίας">
            <a:extLst>
              <a:ext uri="{FF2B5EF4-FFF2-40B4-BE49-F238E27FC236}">
                <a16:creationId xmlns:a16="http://schemas.microsoft.com/office/drawing/2014/main" id="{C70BDFF7-86AC-C140-BB16-E3CB8AD93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08862-83DB-7541-8FEA-F39E6D8E881D}" type="datetimeFigureOut">
              <a:rPr lang="el-GR"/>
              <a:pPr>
                <a:defRPr/>
              </a:pPr>
              <a:t>25/1/21</a:t>
            </a:fld>
            <a:endParaRPr lang="el-GR"/>
          </a:p>
        </p:txBody>
      </p:sp>
      <p:sp>
        <p:nvSpPr>
          <p:cNvPr id="22" name="21 - Θέση υποσέλιδου">
            <a:extLst>
              <a:ext uri="{FF2B5EF4-FFF2-40B4-BE49-F238E27FC236}">
                <a16:creationId xmlns:a16="http://schemas.microsoft.com/office/drawing/2014/main" id="{02C6D4EE-0ADA-B446-8AF6-D0DF7FF2A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>
            <a:extLst>
              <a:ext uri="{FF2B5EF4-FFF2-40B4-BE49-F238E27FC236}">
                <a16:creationId xmlns:a16="http://schemas.microsoft.com/office/drawing/2014/main" id="{5041A20B-080E-7E44-BF2E-798F607EA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87A13AA-CEE0-1C4F-89CE-8FE9EB1413FF}" type="slidenum">
              <a:rPr lang="el-GR" altLang="en-AT"/>
              <a:pPr>
                <a:defRPr/>
              </a:pPr>
              <a:t>‹#›</a:t>
            </a:fld>
            <a:endParaRPr lang="el-GR" altLang="en-AT"/>
          </a:p>
        </p:txBody>
      </p:sp>
      <p:grpSp>
        <p:nvGrpSpPr>
          <p:cNvPr id="1033" name="1 - Ομάδα">
            <a:extLst>
              <a:ext uri="{FF2B5EF4-FFF2-40B4-BE49-F238E27FC236}">
                <a16:creationId xmlns:a16="http://schemas.microsoft.com/office/drawing/2014/main" id="{8A5A59DB-A1BC-304D-93CC-2DA18299F57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>
              <a:extLst>
                <a:ext uri="{FF2B5EF4-FFF2-40B4-BE49-F238E27FC236}">
                  <a16:creationId xmlns:a16="http://schemas.microsoft.com/office/drawing/2014/main" id="{6C9CD20B-C408-CE4A-8980-6F52EE879B9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- Ελεύθερη σχεδίαση">
              <a:extLst>
                <a:ext uri="{FF2B5EF4-FFF2-40B4-BE49-F238E27FC236}">
                  <a16:creationId xmlns:a16="http://schemas.microsoft.com/office/drawing/2014/main" id="{AF19CDA1-2116-2340-9F04-2A8A9340AE6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file:////Users/nicoletta/Desktop/super%20prwtakia/EPIKAIRA/3%20IERARXES/9.%20&#913;&#955;&#966;&#945;&#946;&#951;&#769;&#964;&#945;%20(&#923;&#945;&#769;&#967;&#945;&#957;&#945;%20&amp;%20&#935;&#945;&#769;&#967;&#945;&#957;&#945;%20&#917;&#948;&#969;&#769;%20&#925;&#951;&#960;&#953;&#945;&#947;&#969;&#947;&#949;&#953;&#769;&#959;).mp3" TargetMode="External"/><Relationship Id="rId1" Type="http://schemas.microsoft.com/office/2007/relationships/media" Target="file:////Users/nicoletta/Desktop/super%20prwtakia/EPIKAIRA/3%20IERARXES/9.%20&#913;&#955;&#966;&#945;&#946;&#951;&#769;&#964;&#945;%20(&#923;&#945;&#769;&#967;&#945;&#957;&#945;%20&amp;%20&#935;&#945;&#769;&#967;&#945;&#957;&#945;%20&#917;&#948;&#969;&#769;%20&#925;&#951;&#960;&#953;&#945;&#947;&#969;&#947;&#949;&#953;&#769;&#959;).mp3" TargetMode="Externa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/Users/nicoletta/Desktop/super%20prwtakia/EPIKAIRA/3%20IERARXES/2.%20&#913;&#960;&#959;&#955;&#965;&#964;&#953;&#769;&#954;&#953;&#959;%20&#932;&#961;&#953;&#969;&#769;&#957;%20&#921;&#949;&#961;&#945;&#961;&#967;&#969;&#769;&#957;%20-%2030%20&#921;&#913;&#925;&#927;&#933;&#913;&#929;&#921;&#927;&#933;.mp4" TargetMode="External"/><Relationship Id="rId1" Type="http://schemas.microsoft.com/office/2007/relationships/media" Target="file:////Users/nicoletta/Desktop/super%20prwtakia/EPIKAIRA/3%20IERARXES/2.%20&#913;&#960;&#959;&#955;&#965;&#964;&#953;&#769;&#954;&#953;&#959;%20&#932;&#961;&#953;&#969;&#769;&#957;%20&#921;&#949;&#961;&#945;&#961;&#967;&#969;&#769;&#957;%20-%2030%20&#921;&#913;&#925;&#927;&#933;&#913;&#929;&#921;&#927;&#933;.mp4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hranio.gr/sxolikes-giortes/ierarxes/eikones/ierarxes-14.zip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http://www.thranio.gr/sxolikes-giortes/ierarxes/eikones/14_sma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5858486E-B996-AC4E-8373-8BC6644A4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latin typeface="Segoe Print" panose="02000800000000000000" pitchFamily="2" charset="0"/>
              </a:rPr>
              <a:t>Οι Τρεις Ιεράρχες</a:t>
            </a:r>
          </a:p>
        </p:txBody>
      </p:sp>
      <p:sp>
        <p:nvSpPr>
          <p:cNvPr id="5123" name="2 - Υπότιτλος">
            <a:extLst>
              <a:ext uri="{FF2B5EF4-FFF2-40B4-BE49-F238E27FC236}">
                <a16:creationId xmlns:a16="http://schemas.microsoft.com/office/drawing/2014/main" id="{8AA640CA-1543-4A48-B871-E13AF1148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38" y="3200400"/>
            <a:ext cx="7854950" cy="1752600"/>
          </a:xfrm>
        </p:spPr>
        <p:txBody>
          <a:bodyPr/>
          <a:lstStyle/>
          <a:p>
            <a:pPr marR="0" eaLnBrk="1" hangingPunct="1"/>
            <a:r>
              <a:rPr lang="el-GR" altLang="en-AT">
                <a:latin typeface="Segoe Print" panose="02000800000000000000" pitchFamily="2" charset="0"/>
              </a:rPr>
              <a:t>30 Ιανουαρίου</a:t>
            </a:r>
          </a:p>
          <a:p>
            <a:pPr marR="0" eaLnBrk="1" hangingPunct="1"/>
            <a:r>
              <a:rPr lang="el-GR" altLang="en-AT">
                <a:latin typeface="Segoe Print" panose="02000800000000000000" pitchFamily="2" charset="0"/>
              </a:rPr>
              <a:t>Γιορτή των Γραμμάτων</a:t>
            </a:r>
          </a:p>
        </p:txBody>
      </p:sp>
      <p:pic>
        <p:nvPicPr>
          <p:cNvPr id="4" name="Audio Recording 25.01.2021 at 10:01:36" descr="Audio Recording 25.01.2021 at 10:01:36">
            <a:hlinkClick r:id="" action="ppaction://media"/>
            <a:extLst>
              <a:ext uri="{FF2B5EF4-FFF2-40B4-BE49-F238E27FC236}">
                <a16:creationId xmlns:a16="http://schemas.microsoft.com/office/drawing/2014/main" id="{DA29025A-7E00-3743-ACC4-D01BAAE64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0862" y="418172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96D5291-9D1E-2446-9BFE-5C2FE6C2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altLang="en-AT"/>
          </a:p>
        </p:txBody>
      </p:sp>
      <p:pic>
        <p:nvPicPr>
          <p:cNvPr id="4" name="Picture 4" descr="Αποτέλεσμα εικόνας για borders book">
            <a:extLst>
              <a:ext uri="{FF2B5EF4-FFF2-40B4-BE49-F238E27FC236}">
                <a16:creationId xmlns:a16="http://schemas.microsoft.com/office/drawing/2014/main" id="{4B1D386F-C2DD-4A4F-9C0C-24931A53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32" y="0"/>
            <a:ext cx="9567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B50A6ED8-59A0-194D-824E-F349B7C1500F}"/>
              </a:ext>
            </a:extLst>
          </p:cNvPr>
          <p:cNvSpPr/>
          <p:nvPr/>
        </p:nvSpPr>
        <p:spPr>
          <a:xfrm>
            <a:off x="1619250" y="188913"/>
            <a:ext cx="3024188" cy="1223962"/>
          </a:xfrm>
          <a:prstGeom prst="cloud">
            <a:avLst/>
          </a:prstGeom>
          <a:noFill/>
          <a:ln w="571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AT" sz="3200" b="1">
                <a:solidFill>
                  <a:srgbClr val="000000"/>
                </a:solidFill>
                <a:latin typeface="Aka-AcidGR-DiaryGirl" pitchFamily="2" charset="-95"/>
                <a:ea typeface="Aka-AcidGR-DiaryGirl" pitchFamily="2" charset="-95"/>
                <a:cs typeface="Aka-AcidGR-DiaryGirl" pitchFamily="2" charset="-95"/>
              </a:rPr>
              <a:t>Διαβάζω</a:t>
            </a:r>
            <a:endParaRPr lang="en-US" altLang="en-AT" sz="1800" b="1">
              <a:solidFill>
                <a:srgbClr val="000000"/>
              </a:solidFill>
              <a:latin typeface="Aka-AcidGR-DiaryGirl" pitchFamily="2" charset="-95"/>
              <a:ea typeface="Aka-AcidGR-DiaryGirl" pitchFamily="2" charset="-95"/>
              <a:cs typeface="Aka-AcidGR-DiaryGirl" pitchFamily="2" charset="-95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48DC95-1D2C-2743-81D9-FFCE996DF991}"/>
              </a:ext>
            </a:extLst>
          </p:cNvPr>
          <p:cNvSpPr/>
          <p:nvPr/>
        </p:nvSpPr>
        <p:spPr>
          <a:xfrm>
            <a:off x="4716463" y="620713"/>
            <a:ext cx="3168650" cy="1223962"/>
          </a:xfrm>
          <a:prstGeom prst="cloud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AT" sz="3200" b="1">
                <a:solidFill>
                  <a:srgbClr val="000000"/>
                </a:solidFill>
                <a:latin typeface="Aka-AcidGR-DiaryGirl" pitchFamily="2" charset="-95"/>
                <a:ea typeface="Aka-AcidGR-DiaryGirl" pitchFamily="2" charset="-95"/>
                <a:cs typeface="Aka-AcidGR-DiaryGirl" pitchFamily="2" charset="-95"/>
              </a:rPr>
              <a:t>Αγοράζω</a:t>
            </a:r>
            <a:endParaRPr lang="en-US" altLang="en-AT" sz="1800" b="1">
              <a:solidFill>
                <a:srgbClr val="000000"/>
              </a:solidFill>
              <a:latin typeface="Aka-AcidGR-DiaryGirl" pitchFamily="2" charset="-95"/>
              <a:ea typeface="Aka-AcidGR-DiaryGirl" pitchFamily="2" charset="-95"/>
              <a:cs typeface="Aka-AcidGR-DiaryGirl" pitchFamily="2" charset="-95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F5228A7-DF7B-844F-81D7-2806CD0DF10A}"/>
              </a:ext>
            </a:extLst>
          </p:cNvPr>
          <p:cNvSpPr/>
          <p:nvPr/>
        </p:nvSpPr>
        <p:spPr>
          <a:xfrm>
            <a:off x="4716463" y="2565400"/>
            <a:ext cx="3024187" cy="1223963"/>
          </a:xfrm>
          <a:prstGeom prst="cloud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AT" sz="3200" b="1">
                <a:solidFill>
                  <a:srgbClr val="000000"/>
                </a:solidFill>
                <a:latin typeface="Aka-AcidGR-DiaryGirl" pitchFamily="2" charset="-95"/>
                <a:ea typeface="Aka-AcidGR-DiaryGirl" pitchFamily="2" charset="-95"/>
                <a:cs typeface="Aka-AcidGR-DiaryGirl" pitchFamily="2" charset="-95"/>
              </a:rPr>
              <a:t>Γράφω</a:t>
            </a:r>
            <a:endParaRPr lang="en-US" altLang="en-AT" sz="1800" b="1">
              <a:solidFill>
                <a:srgbClr val="000000"/>
              </a:solidFill>
              <a:latin typeface="Aka-AcidGR-DiaryGirl" pitchFamily="2" charset="-95"/>
              <a:ea typeface="Aka-AcidGR-DiaryGirl" pitchFamily="2" charset="-95"/>
              <a:cs typeface="Aka-AcidGR-DiaryGirl" pitchFamily="2" charset="-95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F4BF5E-0A55-444D-925B-1FB47C0615C5}"/>
              </a:ext>
            </a:extLst>
          </p:cNvPr>
          <p:cNvSpPr/>
          <p:nvPr/>
        </p:nvSpPr>
        <p:spPr>
          <a:xfrm>
            <a:off x="1619250" y="3141663"/>
            <a:ext cx="3024188" cy="1223962"/>
          </a:xfrm>
          <a:prstGeom prst="cloud">
            <a:avLst/>
          </a:pr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AT" sz="3200" b="1">
                <a:solidFill>
                  <a:srgbClr val="000000"/>
                </a:solidFill>
                <a:latin typeface="Aka-AcidGR-DiaryGirl" pitchFamily="2" charset="-95"/>
                <a:ea typeface="Aka-AcidGR-DiaryGirl" pitchFamily="2" charset="-95"/>
                <a:cs typeface="Aka-AcidGR-DiaryGirl" pitchFamily="2" charset="-95"/>
              </a:rPr>
              <a:t>Δανείζω</a:t>
            </a:r>
            <a:endParaRPr lang="en-US" altLang="en-AT" sz="1800" b="1">
              <a:solidFill>
                <a:srgbClr val="000000"/>
              </a:solidFill>
              <a:latin typeface="Aka-AcidGR-DiaryGirl" pitchFamily="2" charset="-95"/>
              <a:ea typeface="Aka-AcidGR-DiaryGirl" pitchFamily="2" charset="-95"/>
              <a:cs typeface="Aka-AcidGR-DiaryGirl" pitchFamily="2" charset="-95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710A912-E6DC-F84D-A448-CF94F4B81BE1}"/>
              </a:ext>
            </a:extLst>
          </p:cNvPr>
          <p:cNvSpPr/>
          <p:nvPr/>
        </p:nvSpPr>
        <p:spPr>
          <a:xfrm>
            <a:off x="2124075" y="1700213"/>
            <a:ext cx="3024188" cy="1223962"/>
          </a:xfrm>
          <a:prstGeom prst="cloud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AT" sz="3200" b="1">
                <a:solidFill>
                  <a:srgbClr val="000000"/>
                </a:solidFill>
                <a:latin typeface="Aka-AcidGR-DiaryGirl" pitchFamily="2" charset="-95"/>
                <a:ea typeface="Aka-AcidGR-DiaryGirl" pitchFamily="2" charset="-95"/>
                <a:cs typeface="Aka-AcidGR-DiaryGirl" pitchFamily="2" charset="-95"/>
              </a:rPr>
              <a:t>Χαρίζω</a:t>
            </a:r>
            <a:endParaRPr lang="en-US" altLang="en-AT" sz="1800" b="1">
              <a:solidFill>
                <a:srgbClr val="000000"/>
              </a:solidFill>
              <a:latin typeface="Aka-AcidGR-DiaryGirl" pitchFamily="2" charset="-95"/>
              <a:ea typeface="Aka-AcidGR-DiaryGirl" pitchFamily="2" charset="-95"/>
              <a:cs typeface="Aka-AcidGR-DiaryGirl" pitchFamily="2" charset="-95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54CEE-4047-0945-8044-1A0BB661B811}"/>
              </a:ext>
            </a:extLst>
          </p:cNvPr>
          <p:cNvSpPr/>
          <p:nvPr/>
        </p:nvSpPr>
        <p:spPr>
          <a:xfrm>
            <a:off x="1904846" y="4365104"/>
            <a:ext cx="5979522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13800" b="1" dirty="0">
                <a:ln w="381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ΒΙΒΛΙΑ</a:t>
            </a:r>
            <a:endParaRPr lang="en-US" sz="13800" b="1" dirty="0">
              <a:ln w="38100">
                <a:solidFill>
                  <a:srgbClr val="FF0066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Audio Recording 25.01.2021 at 10:28:04" descr="Audio Recording 25.01.2021 at 10:28:04">
            <a:hlinkClick r:id="" action="ppaction://media"/>
            <a:extLst>
              <a:ext uri="{FF2B5EF4-FFF2-40B4-BE49-F238E27FC236}">
                <a16:creationId xmlns:a16="http://schemas.microsoft.com/office/drawing/2014/main" id="{B9BCADBD-6880-B04D-8FA1-6A778A663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589" y="5746750"/>
            <a:ext cx="812800" cy="8128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7CA7DB-76D2-5445-88D9-ED13AECD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ttp://www.stologomas.gr/wp-content/uploads/2017/01/%CE%A3%CE%A4%CE%9F-%CE%9B%CE%9F%CE%93%CE%9F-%CE%9C%CE%91%CE%A3-1.png">
            <a:extLst>
              <a:ext uri="{FF2B5EF4-FFF2-40B4-BE49-F238E27FC236}">
                <a16:creationId xmlns:a16="http://schemas.microsoft.com/office/drawing/2014/main" id="{CD5F4606-F12F-5A44-B553-EA2A339B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 b="4839"/>
          <a:stretch>
            <a:fillRect/>
          </a:stretch>
        </p:blipFill>
        <p:spPr bwMode="auto">
          <a:xfrm>
            <a:off x="0" y="1587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9. Αλφαβήτα (Λάχανα &amp; Χάχανα Εδώ Νηπιαγωγείο).mp3" descr="9. Αλφαβήτα (Λάχανα &amp; Χάχανα Εδώ Νηπιαγωγείο)">
            <a:hlinkClick r:id="" action="ppaction://media"/>
            <a:extLst>
              <a:ext uri="{FF2B5EF4-FFF2-40B4-BE49-F238E27FC236}">
                <a16:creationId xmlns:a16="http://schemas.microsoft.com/office/drawing/2014/main" id="{E7376DE5-7AFC-6147-AA18-F57123EEC41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25.01.2021 at 10:10:22" descr="Audio Recording 25.01.2021 at 10:10:22">
            <a:hlinkClick r:id="" action="ppaction://media"/>
            <a:extLst>
              <a:ext uri="{FF2B5EF4-FFF2-40B4-BE49-F238E27FC236}">
                <a16:creationId xmlns:a16="http://schemas.microsoft.com/office/drawing/2014/main" id="{3638236F-DA6B-BB4A-AC4C-848B7E143E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ittle boy cartoon studying Royalty Free Vector Image">
            <a:extLst>
              <a:ext uri="{FF2B5EF4-FFF2-40B4-BE49-F238E27FC236}">
                <a16:creationId xmlns:a16="http://schemas.microsoft.com/office/drawing/2014/main" id="{0BA09524-14E5-7F4D-86C4-BB42C3A1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>
            <a:fillRect/>
          </a:stretch>
        </p:blipFill>
        <p:spPr bwMode="auto">
          <a:xfrm>
            <a:off x="5876925" y="0"/>
            <a:ext cx="3267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12958-98C5-154A-BE86-D1C1DF25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6210344" cy="1143000"/>
          </a:xfrm>
        </p:spPr>
        <p:txBody>
          <a:bodyPr/>
          <a:lstStyle/>
          <a:p>
            <a:pPr>
              <a:defRPr/>
            </a:pPr>
            <a:r>
              <a:rPr lang="el-GR" sz="4000" dirty="0">
                <a:latin typeface="Segoe Print" panose="02000800000000000000" pitchFamily="2" charset="0"/>
              </a:rPr>
              <a:t>Τετράδιο «Επίκαιρα»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DCEE3006-3F53-974F-9B17-DA64C9FD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1341438"/>
            <a:ext cx="73390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25.01.2021 at 10:51:35" descr="Audio Recording 25.01.2021 at 10:51:35">
            <a:hlinkClick r:id="" action="ppaction://media"/>
            <a:extLst>
              <a:ext uri="{FF2B5EF4-FFF2-40B4-BE49-F238E27FC236}">
                <a16:creationId xmlns:a16="http://schemas.microsoft.com/office/drawing/2014/main" id="{8E83A01E-6216-0444-9E0C-34F2A2D44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4062" y="550741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ittle boy cartoon studying Royalty Free Vector Image">
            <a:extLst>
              <a:ext uri="{FF2B5EF4-FFF2-40B4-BE49-F238E27FC236}">
                <a16:creationId xmlns:a16="http://schemas.microsoft.com/office/drawing/2014/main" id="{B3283720-0595-AC48-B889-3C0AD37C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>
            <a:fillRect/>
          </a:stretch>
        </p:blipFill>
        <p:spPr bwMode="auto">
          <a:xfrm>
            <a:off x="125413" y="1274763"/>
            <a:ext cx="23780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ÎÎ¹ 3 ÎÎµÏÎ¬ÏÏÎµÏ">
            <a:extLst>
              <a:ext uri="{FF2B5EF4-FFF2-40B4-BE49-F238E27FC236}">
                <a16:creationId xmlns:a16="http://schemas.microsoft.com/office/drawing/2014/main" id="{0F391FF1-A51A-934C-9DC5-F459FEF02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416175"/>
            <a:ext cx="661511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C7DA31-FB02-9F45-84A1-6CE4E8027E1F}"/>
              </a:ext>
            </a:extLst>
          </p:cNvPr>
          <p:cNvSpPr txBox="1">
            <a:spLocks/>
          </p:cNvSpPr>
          <p:nvPr/>
        </p:nvSpPr>
        <p:spPr bwMode="auto">
          <a:xfrm>
            <a:off x="2643504" y="980728"/>
            <a:ext cx="6210344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4000" dirty="0">
                <a:latin typeface="Segoe Print" panose="02000800000000000000" pitchFamily="2" charset="0"/>
              </a:rPr>
              <a:t>Τετράδιο «Επίκαιρα»</a:t>
            </a:r>
            <a:endParaRPr lang="en-AT" sz="4000" dirty="0">
              <a:latin typeface="Segoe Print" panose="02000800000000000000" pitchFamily="2" charset="0"/>
            </a:endParaRPr>
          </a:p>
        </p:txBody>
      </p:sp>
      <p:pic>
        <p:nvPicPr>
          <p:cNvPr id="25604" name="Picture 2" descr="palette, palette clip art | Clipart Panda - Free Clipart Images">
            <a:extLst>
              <a:ext uri="{FF2B5EF4-FFF2-40B4-BE49-F238E27FC236}">
                <a16:creationId xmlns:a16="http://schemas.microsoft.com/office/drawing/2014/main" id="{5C8994F9-E66A-B94B-988C-34D8AFF1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360863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Recording 25.01.2021 at 10:58:51" descr="Audio Recording 25.01.2021 at 10:58:51">
            <a:hlinkClick r:id="" action="ppaction://media"/>
            <a:extLst>
              <a:ext uri="{FF2B5EF4-FFF2-40B4-BE49-F238E27FC236}">
                <a16:creationId xmlns:a16="http://schemas.microsoft.com/office/drawing/2014/main" id="{AB26C9C5-588F-1549-B3CA-910722026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1048" y="-2016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 Απολυτίκιο Τριών Ιεραρχών - 30 ΙΑΝΟΥΑΡΙΟΥ.mp4" descr="2. Απολυτίκιο Τριών Ιεραρχών - 30 ΙΑΝΟΥΑΡΙΟΥ">
            <a:hlinkClick r:id="" action="ppaction://media"/>
            <a:extLst>
              <a:ext uri="{FF2B5EF4-FFF2-40B4-BE49-F238E27FC236}">
                <a16:creationId xmlns:a16="http://schemas.microsoft.com/office/drawing/2014/main" id="{78DC7E02-F844-0649-8465-76639F17EA00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>
            <a:extLst>
              <a:ext uri="{FF2B5EF4-FFF2-40B4-BE49-F238E27FC236}">
                <a16:creationId xmlns:a16="http://schemas.microsoft.com/office/drawing/2014/main" id="{40828568-90AF-5344-AA93-5B3D99CE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085184"/>
            <a:ext cx="77724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>
                <a:solidFill>
                  <a:schemeClr val="tx1"/>
                </a:solidFill>
                <a:latin typeface="Segoe Print" panose="02000800000000000000" pitchFamily="2" charset="0"/>
              </a:rPr>
              <a:t>Οι Τρεις Ιεράρχες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5152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>
            <a:extLst>
              <a:ext uri="{FF2B5EF4-FFF2-40B4-BE49-F238E27FC236}">
                <a16:creationId xmlns:a16="http://schemas.microsoft.com/office/drawing/2014/main" id="{CEC28C4D-0DDB-D645-83EC-93695324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57250"/>
            <a:ext cx="2847975" cy="785813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Οι Τρεις Ιεράρχες</a:t>
            </a:r>
          </a:p>
        </p:txBody>
      </p:sp>
      <p:sp>
        <p:nvSpPr>
          <p:cNvPr id="14338" name="7 - Θέση κειμένου">
            <a:extLst>
              <a:ext uri="{FF2B5EF4-FFF2-40B4-BE49-F238E27FC236}">
                <a16:creationId xmlns:a16="http://schemas.microsoft.com/office/drawing/2014/main" id="{648ABE47-0C1B-2A44-8796-A328E9BE5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738" y="1643063"/>
            <a:ext cx="3017837" cy="250666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l-GR" altLang="en-AT" sz="1800" dirty="0"/>
              <a:t> </a:t>
            </a:r>
            <a:r>
              <a:rPr lang="el-GR" altLang="en-AT" sz="1800" dirty="0">
                <a:latin typeface="Segoe Print" panose="02000800000000000000" pitchFamily="2" charset="0"/>
              </a:rPr>
              <a:t>Στις 30 του Γενάρη η Εκκλησία μας γιορτάζει τη μνήμη των τριών Ιεραρχών.</a:t>
            </a:r>
          </a:p>
          <a:p>
            <a:pPr eaLnBrk="1" hangingPunct="1">
              <a:buFont typeface="Wingdings" pitchFamily="2" charset="2"/>
              <a:buChar char="§"/>
            </a:pPr>
            <a:endParaRPr lang="el-GR" altLang="en-AT" sz="1800" dirty="0">
              <a:latin typeface="Segoe Print" panose="02000800000000000000" pitchFamily="2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altLang="en-AT" sz="1800" dirty="0">
              <a:latin typeface="Segoe Print" panose="02000800000000000000" pitchFamily="2" charset="0"/>
            </a:endParaRPr>
          </a:p>
        </p:txBody>
      </p:sp>
      <p:pic>
        <p:nvPicPr>
          <p:cNvPr id="12" name="11 - Θέση εικόνας" descr="Εικόνα1.jpg">
            <a:extLst>
              <a:ext uri="{FF2B5EF4-FFF2-40B4-BE49-F238E27FC236}">
                <a16:creationId xmlns:a16="http://schemas.microsoft.com/office/drawing/2014/main" id="{8D85489F-9077-E046-9395-2FCB2F0AD8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6237" r="6237"/>
          <a:stretch>
            <a:fillRect/>
          </a:stretch>
        </p:blipFill>
        <p:spPr>
          <a:xfrm rot="420000">
            <a:off x="3486150" y="1200150"/>
            <a:ext cx="4618038" cy="39306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25.01.2021 at 10:04:41" descr="Audio Recording 25.01.2021 at 10:04:41">
            <a:hlinkClick r:id="" action="ppaction://media"/>
            <a:extLst>
              <a:ext uri="{FF2B5EF4-FFF2-40B4-BE49-F238E27FC236}">
                <a16:creationId xmlns:a16="http://schemas.microsoft.com/office/drawing/2014/main" id="{3AF12A0E-698A-C745-871C-A55982B09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474" y="410025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108D-3A72-5948-9B26-699026B65E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7638" y="746125"/>
            <a:ext cx="6299200" cy="2679700"/>
          </a:xfrm>
        </p:spPr>
        <p:txBody>
          <a:bodyPr/>
          <a:lstStyle/>
          <a:p>
            <a:r>
              <a:rPr lang="el-GR" altLang="en-AT" sz="6000">
                <a:latin typeface="Segoe Print" panose="02000800000000000000" pitchFamily="2" charset="0"/>
              </a:rPr>
              <a:t>«</a:t>
            </a:r>
            <a:r>
              <a:rPr lang="el-GR" altLang="en-AT" sz="6000" i="1">
                <a:latin typeface="Segoe Print" panose="02000800000000000000" pitchFamily="2" charset="0"/>
              </a:rPr>
              <a:t>Γιορτή των Γραμμάτων»</a:t>
            </a:r>
            <a:endParaRPr lang="en-AT" alt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C8FE-D40F-6443-92A0-C1535822B1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9575" y="3789363"/>
            <a:ext cx="8316913" cy="15097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altLang="en-AT" sz="2400">
                <a:latin typeface="Segoe Print" panose="02000800000000000000" pitchFamily="2" charset="0"/>
              </a:rPr>
              <a:t>Η γιορτή τους λέγεται και «</a:t>
            </a:r>
            <a:r>
              <a:rPr lang="el-GR" altLang="en-AT" sz="2400" i="1">
                <a:latin typeface="Segoe Print" panose="02000800000000000000" pitchFamily="2" charset="0"/>
              </a:rPr>
              <a:t>Γιορτή των Γραμμάτων»</a:t>
            </a:r>
            <a:r>
              <a:rPr lang="el-GR" altLang="en-AT" sz="2400">
                <a:latin typeface="Segoe Print" panose="02000800000000000000" pitchFamily="2" charset="0"/>
              </a:rPr>
              <a:t> γιατί και οι τρεις Ιεράρχες ήταν μεγάλοι Δάσκαλοι και Πατέρες της Εκκλησίας.</a:t>
            </a:r>
          </a:p>
          <a:p>
            <a:endParaRPr lang="en-AT" altLang="en-AT"/>
          </a:p>
        </p:txBody>
      </p:sp>
      <p:pic>
        <p:nvPicPr>
          <p:cNvPr id="4" name="Audio Recording 25.01.2021 at 10:06:35" descr="Audio Recording 25.01.2021 at 10:06:35">
            <a:hlinkClick r:id="" action="ppaction://media"/>
            <a:extLst>
              <a:ext uri="{FF2B5EF4-FFF2-40B4-BE49-F238E27FC236}">
                <a16:creationId xmlns:a16="http://schemas.microsoft.com/office/drawing/2014/main" id="{E84EA562-9836-3948-8A73-52B2D2695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152310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D7B77162-A737-4C4B-A93E-19A271A7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4762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Μέγας Βασίλειος</a:t>
            </a:r>
          </a:p>
        </p:txBody>
      </p:sp>
      <p:sp>
        <p:nvSpPr>
          <p:cNvPr id="16386" name="4 - Θέση κειμένου">
            <a:extLst>
              <a:ext uri="{FF2B5EF4-FFF2-40B4-BE49-F238E27FC236}">
                <a16:creationId xmlns:a16="http://schemas.microsoft.com/office/drawing/2014/main" id="{827531A5-6592-7041-9D01-14264F5F1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508125"/>
            <a:ext cx="4040188" cy="658813"/>
          </a:xfrm>
        </p:spPr>
        <p:txBody>
          <a:bodyPr/>
          <a:lstStyle/>
          <a:p>
            <a:pPr eaLnBrk="1" hangingPunct="1"/>
            <a:r>
              <a:rPr lang="el-GR" altLang="en-AT">
                <a:latin typeface="Segoe Print" panose="02000800000000000000" pitchFamily="2" charset="0"/>
              </a:rPr>
              <a:t>(329-379 μ.Χ.)</a:t>
            </a:r>
          </a:p>
        </p:txBody>
      </p:sp>
      <p:sp>
        <p:nvSpPr>
          <p:cNvPr id="6" name="5 - Θέση περιεχομένου">
            <a:extLst>
              <a:ext uri="{FF2B5EF4-FFF2-40B4-BE49-F238E27FC236}">
                <a16:creationId xmlns:a16="http://schemas.microsoft.com/office/drawing/2014/main" id="{C73983A6-5D81-954D-8541-2EBD2087CBB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4138" y="2155825"/>
            <a:ext cx="4678362" cy="4175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Γεννήθηκε στην Καισαρεία της Καππαδοκίας το 329 μ.Χ.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>
              <a:latin typeface="Segoe Print" panose="02000800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Σπούδασε Ρητορική, Γραμματική, Αστρονομία, Φιλοσοφία, Ιατρική και Γεωμετρία.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>
              <a:latin typeface="Segoe Print" panose="02000800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Διακρίθηκε για την αφοσίωσή του στην ορθόδοξη πίστη μας, αλλά και για το πλούσιο φιλανθρωπικό του έργο, μοιράζοντας όλη την περιουσία του στους φτωχούς.</a:t>
            </a:r>
          </a:p>
        </p:txBody>
      </p:sp>
      <p:pic>
        <p:nvPicPr>
          <p:cNvPr id="9" name="8 - Θέση περιεχομένου" descr="Εικόνα2.jpg">
            <a:extLst>
              <a:ext uri="{FF2B5EF4-FFF2-40B4-BE49-F238E27FC236}">
                <a16:creationId xmlns:a16="http://schemas.microsoft.com/office/drawing/2014/main" id="{6216B6D8-FDE8-3346-90F2-1F0E336846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3" y="1928813"/>
            <a:ext cx="3857625" cy="4679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Recording 25.01.2021 at 10:07:56" descr="Audio Recording 25.01.2021 at 10:07:56">
            <a:hlinkClick r:id="" action="ppaction://media"/>
            <a:extLst>
              <a:ext uri="{FF2B5EF4-FFF2-40B4-BE49-F238E27FC236}">
                <a16:creationId xmlns:a16="http://schemas.microsoft.com/office/drawing/2014/main" id="{4FB1C8E9-BA1C-3A4D-AF20-795427ECE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1138" y="66833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6DB8A042-5285-A743-A727-6B5CA66B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514350"/>
            <a:ext cx="4860925" cy="11620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Λόγια του</a:t>
            </a:r>
            <a:b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</a:br>
            <a:r>
              <a:rPr lang="el-G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 Μέγα Βασιλείου</a:t>
            </a:r>
          </a:p>
        </p:txBody>
      </p:sp>
      <p:sp>
        <p:nvSpPr>
          <p:cNvPr id="6" name="5 - Κατακόρυφος πάπυρος">
            <a:extLst>
              <a:ext uri="{FF2B5EF4-FFF2-40B4-BE49-F238E27FC236}">
                <a16:creationId xmlns:a16="http://schemas.microsoft.com/office/drawing/2014/main" id="{4725D0BB-A43F-3248-AD74-277AC8308AC7}"/>
              </a:ext>
            </a:extLst>
          </p:cNvPr>
          <p:cNvSpPr/>
          <p:nvPr/>
        </p:nvSpPr>
        <p:spPr>
          <a:xfrm>
            <a:off x="287338" y="1714500"/>
            <a:ext cx="4572000" cy="495458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8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«Όπως δεν τρώμε βλαβερές κι επικίνδυνες τροφές, έτσι δεν πρέπει να διαβάζουμε ακατάλληλα βιβλία, που καταστρέφουν την ψυχή».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«Άνθρωπος που δε δέχεται συμβουλές, είναι εχθρός του εαυτού του»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.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8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5" descr="basilthegreat2">
            <a:extLst>
              <a:ext uri="{FF2B5EF4-FFF2-40B4-BE49-F238E27FC236}">
                <a16:creationId xmlns:a16="http://schemas.microsoft.com/office/drawing/2014/main" id="{97014BD7-F29D-1F4E-8E2F-E21D258178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812925"/>
            <a:ext cx="2492375" cy="47577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2629A243-9722-6249-940D-F9EBBDD4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841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Γρηγόριος Ο Θεολόγος</a:t>
            </a:r>
          </a:p>
        </p:txBody>
      </p:sp>
      <p:sp>
        <p:nvSpPr>
          <p:cNvPr id="18434" name="4 - Θέση κειμένου">
            <a:extLst>
              <a:ext uri="{FF2B5EF4-FFF2-40B4-BE49-F238E27FC236}">
                <a16:creationId xmlns:a16="http://schemas.microsoft.com/office/drawing/2014/main" id="{4EAC51DC-5866-454C-B396-86FBEF9F6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374775"/>
            <a:ext cx="4040187" cy="658813"/>
          </a:xfrm>
        </p:spPr>
        <p:txBody>
          <a:bodyPr/>
          <a:lstStyle/>
          <a:p>
            <a:pPr eaLnBrk="1" hangingPunct="1"/>
            <a:r>
              <a:rPr lang="el-GR" altLang="en-AT">
                <a:latin typeface="Segoe Print" panose="02000800000000000000" pitchFamily="2" charset="0"/>
                <a:cs typeface="Calibri" panose="020F0502020204030204" pitchFamily="34" charset="0"/>
              </a:rPr>
              <a:t>(329-389 μ.Χ.)</a:t>
            </a:r>
          </a:p>
        </p:txBody>
      </p:sp>
      <p:sp>
        <p:nvSpPr>
          <p:cNvPr id="18435" name="5 - Θέση περιεχομένου">
            <a:extLst>
              <a:ext uri="{FF2B5EF4-FFF2-40B4-BE49-F238E27FC236}">
                <a16:creationId xmlns:a16="http://schemas.microsoft.com/office/drawing/2014/main" id="{E812B885-C3BB-D945-B647-AB3C7E8FB1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34938" y="1844675"/>
            <a:ext cx="4722812" cy="4057650"/>
          </a:xfrm>
        </p:spPr>
        <p:txBody>
          <a:bodyPr/>
          <a:lstStyle/>
          <a:p>
            <a:pPr eaLnBrk="1" hangingPunct="1"/>
            <a:r>
              <a:rPr lang="el-GR" altLang="en-AT" sz="1700">
                <a:latin typeface="Segoe Print" panose="02000800000000000000" pitchFamily="2" charset="0"/>
              </a:rPr>
              <a:t>Γεννήθηκε στη Ναζιανζό της Καππαδοκίας το 329 μ.Χ. και σπούδασε στα καλύτερα σχολεία της εποχής του.</a:t>
            </a:r>
          </a:p>
          <a:p>
            <a:pPr eaLnBrk="1" hangingPunct="1"/>
            <a:endParaRPr lang="el-GR" altLang="en-AT" sz="1700">
              <a:latin typeface="Segoe Print" panose="02000800000000000000" pitchFamily="2" charset="0"/>
            </a:endParaRPr>
          </a:p>
          <a:p>
            <a:pPr eaLnBrk="1" hangingPunct="1"/>
            <a:r>
              <a:rPr lang="el-GR" altLang="en-AT" sz="1700">
                <a:latin typeface="Segoe Print" panose="02000800000000000000" pitchFamily="2" charset="0"/>
              </a:rPr>
              <a:t>Μετά τις σπουδές του έμεινε για δέκα χρόνια στη Αθήνα διδάσκοντας ρητορική. Αργότερα πήγε στον Πόντο, όπου συνάντησε το φίλο του Βασίλειο και έμεινε μαζί του.</a:t>
            </a:r>
          </a:p>
          <a:p>
            <a:pPr eaLnBrk="1" hangingPunct="1"/>
            <a:endParaRPr lang="el-GR" altLang="en-AT" sz="1700">
              <a:latin typeface="Segoe Print" panose="02000800000000000000" pitchFamily="2" charset="0"/>
            </a:endParaRPr>
          </a:p>
          <a:p>
            <a:pPr eaLnBrk="1" hangingPunct="1"/>
            <a:r>
              <a:rPr lang="el-GR" altLang="en-AT" sz="1700">
                <a:latin typeface="Segoe Print" panose="02000800000000000000" pitchFamily="2" charset="0"/>
              </a:rPr>
              <a:t>Βοήθησε στην αντιμετώπιση της αίρεσης του Αρείου στην Κωνσταντινούπολη. Με τα φλογερά του κηρύγματα έκανε αρκετούς Αρειανούς να πιστέψουν στη σωστή διδασκαλία. Έτσι τον ονόμασαν Θεολόγο.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1F549FC-B6D7-EA41-909B-247A70DF948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831975"/>
            <a:ext cx="3786188" cy="4837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04F606D1-06EA-6C4D-942C-52814B00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36563"/>
            <a:ext cx="3714750" cy="11620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Λόγια του Γρηγόριου Θεολόγου</a:t>
            </a:r>
          </a:p>
        </p:txBody>
      </p:sp>
      <p:sp>
        <p:nvSpPr>
          <p:cNvPr id="6" name="5 - Κατακόρυφος πάπυρος">
            <a:extLst>
              <a:ext uri="{FF2B5EF4-FFF2-40B4-BE49-F238E27FC236}">
                <a16:creationId xmlns:a16="http://schemas.microsoft.com/office/drawing/2014/main" id="{4FA593C7-A777-BC42-91F5-709316F49F5E}"/>
              </a:ext>
            </a:extLst>
          </p:cNvPr>
          <p:cNvSpPr/>
          <p:nvPr/>
        </p:nvSpPr>
        <p:spPr>
          <a:xfrm>
            <a:off x="4143375" y="1844675"/>
            <a:ext cx="4714875" cy="4786313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8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8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«Να μιμείσαι το έργο της σοφής μέλισσας, που με πολλή σοφία τρυγάει από κάθε άνθος μόνο ό,τι είναι χρήσιμο»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.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8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«Να τιμούμε τη μητέρα μας. Ο καθένας έχει τη δική του μητέρα. Όλοι όμως έχουμε κοινή μητέρα  την Πατρίδα και αυτήν πρέπει να τιμούμε ιδιαίτερα»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.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Picture 5" descr="Gregorytheologian2">
            <a:extLst>
              <a:ext uri="{FF2B5EF4-FFF2-40B4-BE49-F238E27FC236}">
                <a16:creationId xmlns:a16="http://schemas.microsoft.com/office/drawing/2014/main" id="{4D382DC5-BF02-1143-8EDE-B97CAC0ACE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8388" y="1844675"/>
            <a:ext cx="2435225" cy="4786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361380A0-D5C2-4041-A775-D317D762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1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Ιωάννης Ο Χρυσόστομος</a:t>
            </a:r>
          </a:p>
        </p:txBody>
      </p:sp>
      <p:sp>
        <p:nvSpPr>
          <p:cNvPr id="20482" name="4 - Θέση κειμένου">
            <a:extLst>
              <a:ext uri="{FF2B5EF4-FFF2-40B4-BE49-F238E27FC236}">
                <a16:creationId xmlns:a16="http://schemas.microsoft.com/office/drawing/2014/main" id="{07EBB1C1-182B-CC49-9D0A-C83C34CF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38" y="1362075"/>
            <a:ext cx="4040187" cy="658813"/>
          </a:xfrm>
        </p:spPr>
        <p:txBody>
          <a:bodyPr/>
          <a:lstStyle/>
          <a:p>
            <a:pPr eaLnBrk="1" hangingPunct="1"/>
            <a:r>
              <a:rPr lang="el-GR" altLang="en-AT">
                <a:latin typeface="Segoe Print" panose="02000800000000000000" pitchFamily="2" charset="0"/>
              </a:rPr>
              <a:t>(349-407 μ.Χ.)</a:t>
            </a:r>
          </a:p>
        </p:txBody>
      </p:sp>
      <p:sp>
        <p:nvSpPr>
          <p:cNvPr id="6" name="5 - Θέση περιεχομένου">
            <a:extLst>
              <a:ext uri="{FF2B5EF4-FFF2-40B4-BE49-F238E27FC236}">
                <a16:creationId xmlns:a16="http://schemas.microsoft.com/office/drawing/2014/main" id="{2972FE0F-6541-6448-B1D5-480D9C9DBE0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27038" y="1844675"/>
            <a:ext cx="4394200" cy="462915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Γεννήθηκε στην Αντιόχεια της Συρίας.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2" charset="2"/>
              <a:buNone/>
              <a:defRPr/>
            </a:pPr>
            <a:endParaRPr lang="el-GR" dirty="0">
              <a:latin typeface="Segoe Print" panose="02000800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Σπούδασε Ρητορική και θεολογία και μετά έζησε σε διάφορα μοναστήρια.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>
              <a:latin typeface="Segoe Print" panose="02000800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Έγραψε πολλά βιβλία καθώς και την </a:t>
            </a:r>
            <a:r>
              <a:rPr lang="el-GR" i="1" dirty="0">
                <a:latin typeface="Segoe Print" panose="02000800000000000000" pitchFamily="2" charset="0"/>
              </a:rPr>
              <a:t>κυριακάτικη λειτουργία </a:t>
            </a:r>
            <a:r>
              <a:rPr lang="el-GR" dirty="0">
                <a:latin typeface="Segoe Print" panose="02000800000000000000" pitchFamily="2" charset="0"/>
              </a:rPr>
              <a:t>της εκκλησίας μας.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>
              <a:latin typeface="Segoe Print" panose="02000800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>
                <a:latin typeface="Segoe Print" panose="02000800000000000000" pitchFamily="2" charset="0"/>
              </a:rPr>
              <a:t>Εκφωνούσε ωραίους θρησκευτικούς λόγους. Ο κόσμος έλεγε χαρακτηριστικά ότι από το στόμα του «έρεε χρυσός» και έτσι ονομάστηκε Χρυσόστομος.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BE72B78D-E47C-3D4B-8A8A-A4C292529B8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b="13643"/>
          <a:stretch>
            <a:fillRect/>
          </a:stretch>
        </p:blipFill>
        <p:spPr>
          <a:xfrm>
            <a:off x="4929188" y="1728788"/>
            <a:ext cx="3571875" cy="462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0B1E8420-129D-5242-B8DE-F2976EFF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735013"/>
            <a:ext cx="3821112" cy="116205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l-GR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Print" panose="02000800000000000000" pitchFamily="2" charset="0"/>
              </a:rPr>
              <a:t>Λόγια του Ιωάννη Χρυσοστόμου</a:t>
            </a:r>
          </a:p>
        </p:txBody>
      </p:sp>
      <p:sp>
        <p:nvSpPr>
          <p:cNvPr id="6" name="5 - Κατακόρυφος πάπυρος">
            <a:extLst>
              <a:ext uri="{FF2B5EF4-FFF2-40B4-BE49-F238E27FC236}">
                <a16:creationId xmlns:a16="http://schemas.microsoft.com/office/drawing/2014/main" id="{9AB2BB9F-2718-1749-9C1F-5B37AD3A90C0}"/>
              </a:ext>
            </a:extLst>
          </p:cNvPr>
          <p:cNvSpPr/>
          <p:nvPr/>
        </p:nvSpPr>
        <p:spPr>
          <a:xfrm>
            <a:off x="3635375" y="1714500"/>
            <a:ext cx="5222875" cy="464343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«Δεν έχει τόση αξία το να γεννηθεί κανείς από μεγάλους σε πλούτο και σε αξίωμα, όσο το να γίνει ο ίδιος μεγάλος».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800000000000000" pitchFamily="2" charset="0"/>
              </a:rPr>
              <a:t>«Το χρυσάφι δε βρέθηκε για να δενόμαστε μ’ αυτό – εννοώντας τις χρυσές αλυσίδες και τα κοσμήματα – αλλά για να λύνουμε τους δεμένους».</a:t>
            </a:r>
          </a:p>
        </p:txBody>
      </p:sp>
      <p:pic>
        <p:nvPicPr>
          <p:cNvPr id="8" name="Picture 4" descr="http://www.thranio.gr/sxolikes-giortes/ierarxes/eikones/14_small.jpg">
            <a:hlinkClick r:id="rId2"/>
            <a:extLst>
              <a:ext uri="{FF2B5EF4-FFF2-40B4-BE49-F238E27FC236}">
                <a16:creationId xmlns:a16="http://schemas.microsoft.com/office/drawing/2014/main" id="{E18F57DF-23BE-D647-AF6A-AF80C6DA1B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42988" y="1770063"/>
            <a:ext cx="1670050" cy="4776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Ροή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437</Words>
  <Application>Microsoft Macintosh PowerPoint</Application>
  <PresentationFormat>On-screen Show (4:3)</PresentationFormat>
  <Paragraphs>54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Wingdings 2</vt:lpstr>
      <vt:lpstr>Calibri</vt:lpstr>
      <vt:lpstr>Segoe Print</vt:lpstr>
      <vt:lpstr>Wingdings</vt:lpstr>
      <vt:lpstr>Monotype Corsiva</vt:lpstr>
      <vt:lpstr>Aka-AcidGR-DiaryGirl</vt:lpstr>
      <vt:lpstr>Ροή</vt:lpstr>
      <vt:lpstr>Οι Τρεις Ιεράρχες</vt:lpstr>
      <vt:lpstr>Οι Τρεις Ιεράρχες</vt:lpstr>
      <vt:lpstr>«Γιορτή των Γραμμάτων»</vt:lpstr>
      <vt:lpstr>Μέγας Βασίλειος</vt:lpstr>
      <vt:lpstr>Λόγια του  Μέγα Βασιλείου</vt:lpstr>
      <vt:lpstr>Γρηγόριος Ο Θεολόγος</vt:lpstr>
      <vt:lpstr>Λόγια του Γρηγόριου Θεολόγου</vt:lpstr>
      <vt:lpstr>Ιωάννης Ο Χρυσόστομος</vt:lpstr>
      <vt:lpstr>Λόγια του Ιωάννη Χρυσοστόμου</vt:lpstr>
      <vt:lpstr>PowerPoint Presentation</vt:lpstr>
      <vt:lpstr>PowerPoint Presentation</vt:lpstr>
      <vt:lpstr>Τετράδιο «Επίκαιρα»</vt:lpstr>
      <vt:lpstr>PowerPoint Presentation</vt:lpstr>
      <vt:lpstr>Οι Τρεις Ιεράρχες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Τρεις Ιεράρχες</dc:title>
  <dc:creator>Θεόδωρος Μιχαήλ</dc:creator>
  <cp:lastModifiedBy>nicoletta zacharia</cp:lastModifiedBy>
  <cp:revision>36</cp:revision>
  <dcterms:created xsi:type="dcterms:W3CDTF">2008-01-27T16:14:00Z</dcterms:created>
  <dcterms:modified xsi:type="dcterms:W3CDTF">2021-01-25T09:15:47Z</dcterms:modified>
</cp:coreProperties>
</file>