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3" r:id="rId1"/>
  </p:sldMasterIdLst>
  <p:sldIdLst>
    <p:sldId id="292" r:id="rId2"/>
    <p:sldId id="293" r:id="rId3"/>
    <p:sldId id="294" r:id="rId4"/>
    <p:sldId id="295" r:id="rId5"/>
    <p:sldId id="297" r:id="rId6"/>
    <p:sldId id="298" r:id="rId7"/>
    <p:sldId id="299" r:id="rId8"/>
    <p:sldId id="296" r:id="rId9"/>
    <p:sldId id="302" r:id="rId10"/>
    <p:sldId id="300" r:id="rId11"/>
    <p:sldId id="301" r:id="rId12"/>
    <p:sldId id="303" r:id="rId13"/>
    <p:sldId id="304" r:id="rId14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884"/>
    <a:srgbClr val="FF9695"/>
    <a:srgbClr val="FF8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794"/>
  </p:normalViewPr>
  <p:slideViewPr>
    <p:cSldViewPr snapToGrid="0" snapToObjects="1">
      <p:cViewPr varScale="1">
        <p:scale>
          <a:sx n="84" d="100"/>
          <a:sy n="84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01BA-6504-C64A-981D-E5612DAE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C6E0B-0614-4D4C-B418-6C3047ABB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4E0C9-4AF6-BE4A-B4EA-AAD6D5D2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B953-DBE5-3A4F-9C41-D3B2E1E6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03103-6127-BA43-8DA8-08F163BD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2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CA58-DE4D-E149-BE3E-5EE499EA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D691D-3906-6342-A1A0-43C560F22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196A-14F8-8542-AECE-27FF248F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61AD-7139-5C45-8179-3A9A236A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BB7EB-D45B-F345-A926-F1AD1293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DD675-FAFB-7946-A702-32ECA69CF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452B0-4F1F-0740-926B-316EA9CEB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79F36-81B0-314F-A71C-36E83125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29C7A-628C-454A-A893-47438AFD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516D-FAB4-1D48-9285-B972F995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C13B-7660-F144-94CE-9B1DA5F6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F24D-82AA-464E-BE65-5AEC3E40D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B397B-6E05-8B4E-86F8-A5342FCB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61ACE-A605-0747-A90B-8202B915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1AE0D-3446-4946-B7A8-E435B65C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4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29E6-7428-1A4A-A5C0-E6EA6C2D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8E857-45DA-0B47-A856-C151C669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652EB-1496-2841-AC4A-AB25A426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61221-D4BE-6F45-A8D8-5157A7DB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5787-FAF9-F341-9B9F-B6993284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6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233D-3E4D-CF4C-A031-C501B9F1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B63B-A5AB-2F44-B60C-4CA3EED8C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3B5C5-9DC0-974F-89BC-B1A452B61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6C4AE-E3E4-0042-8357-17087647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D3EF5-5689-C548-A82B-4313CE75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5E417-B3D3-0D41-83ED-ADDC737F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70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71F4-3EC1-DA49-8A98-9B785A34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24A46-6A17-1748-9616-421F627B8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06257-D954-694F-8B90-41FC4FFF2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72DB5-C963-8F4B-BD62-2BB2AC54C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A5CB3-79A0-3147-8CFB-7E3D463EE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6A922C-15A7-D84A-9695-466489B5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AB723-85B3-8940-AB1E-C7B2D4AA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6CFFB-A5BF-B547-BDD5-4E7DE219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81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1730-D910-0A47-B152-39180392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CA0C8-FF38-E64D-92D5-E2D389D7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04B52-7150-2D4B-8890-B33AFD2B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34601-5EAF-0A42-A1FD-3EFACC97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2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7FA42-0A95-A54C-A38F-BB0DA451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68B57-8070-D141-B947-3405800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9DACC-D1C4-6343-AE09-14E41859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7E1B-A290-194F-B41F-6A1458A2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64E84-B5C5-A14C-B7D2-6DC41C45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755F2-D331-7143-B7F0-4A6923989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CE53B-E3A5-3844-8055-B2292B8E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D7DBF-E458-5142-9172-D007CA43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6224-49BB-AD4C-9047-5AC3D3CD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48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F74A-CC48-CC48-BB9D-050B35D2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BA42E-9E68-AB4F-B334-24C53E690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12DB3-EF2F-A14D-9D46-72EEE7F09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B0CC4-0CC1-6743-B0DD-18B82D5F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E5A2B-8DC0-F042-A1D1-97F2A3E8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7012F-29A8-7141-A04B-1B0AED99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2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A223A-EBEE-BA44-9C8E-C93DD9C9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CE088-FA27-EC43-A1D5-3FC79E3E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2D96-5791-1641-9D2E-16B27F301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6BFD-DE72-4347-BD7B-4F8138649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D5E10-7EA4-D748-939E-64A0E2D91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10.m4a"/><Relationship Id="rId18" Type="http://schemas.openxmlformats.org/officeDocument/2006/relationships/image" Target="../media/image8.jpeg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6" Type="http://schemas.openxmlformats.org/officeDocument/2006/relationships/audio" Target="../media/media11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5" Type="http://schemas.microsoft.com/office/2007/relationships/media" Target="../media/media6.m4a"/><Relationship Id="rId15" Type="http://schemas.microsoft.com/office/2007/relationships/media" Target="../media/media11.m4a"/><Relationship Id="rId10" Type="http://schemas.openxmlformats.org/officeDocument/2006/relationships/audio" Target="../media/media8.m4a"/><Relationship Id="rId19" Type="http://schemas.openxmlformats.org/officeDocument/2006/relationships/image" Target="../media/image2.png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13.m4a"/><Relationship Id="rId7" Type="http://schemas.openxmlformats.org/officeDocument/2006/relationships/image" Target="../media/image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044E3D8-0631-7B4C-BC51-D1BFB5562F41}"/>
              </a:ext>
            </a:extLst>
          </p:cNvPr>
          <p:cNvPicPr/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737439" flipH="1">
            <a:off x="-202084" y="672535"/>
            <a:ext cx="3928417" cy="2550471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3657600" y="228600"/>
            <a:ext cx="5638800" cy="1981200"/>
          </a:xfrm>
          <a:prstGeom prst="wedgeEllipseCallout">
            <a:avLst>
              <a:gd name="adj1" fmla="val -52071"/>
              <a:gd name="adj2" fmla="val 3723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solidFill>
                  <a:schemeClr val="tx1"/>
                </a:solidFill>
                <a:latin typeface="Segoe Print" panose="02000800000000000000" pitchFamily="2" charset="0"/>
              </a:rPr>
              <a:t>Καλημέρα σούπερ πρωτάκια μου! Θέσεις ετοιμότητας και πάμε να αποκτήσουμε σούπερ γρηγοράδα!</a:t>
            </a:r>
            <a:endParaRPr lang="en-US" sz="2200" b="1" dirty="0">
              <a:solidFill>
                <a:schemeClr val="tx1"/>
              </a:solidFill>
              <a:latin typeface="Segoe Print" panose="020008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24200" y="2438400"/>
            <a:ext cx="13716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>
                <a:solidFill>
                  <a:schemeClr val="tx1"/>
                </a:solidFill>
                <a:latin typeface="MariaAvraam" pitchFamily="2" charset="0"/>
              </a:rPr>
              <a:t>ζυ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2667000"/>
            <a:ext cx="12192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>
                <a:solidFill>
                  <a:schemeClr val="tx1"/>
                </a:solidFill>
                <a:latin typeface="MariaAvraam" pitchFamily="2" charset="0"/>
              </a:rPr>
              <a:t>ζε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2286000"/>
            <a:ext cx="12954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>
                <a:solidFill>
                  <a:schemeClr val="tx1"/>
                </a:solidFill>
                <a:latin typeface="MariaAvraam" pitchFamily="2" charset="0"/>
              </a:rPr>
              <a:t>ζο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5600" y="2362200"/>
            <a:ext cx="12954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>
                <a:solidFill>
                  <a:schemeClr val="tx1"/>
                </a:solidFill>
                <a:latin typeface="MariaAvraam" pitchFamily="2" charset="0"/>
              </a:rPr>
              <a:t>ζι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29600" y="2057400"/>
            <a:ext cx="12954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>
                <a:solidFill>
                  <a:schemeClr val="tx1"/>
                </a:solidFill>
                <a:latin typeface="MariaAvraam" pitchFamily="2" charset="0"/>
              </a:rPr>
              <a:t>ζη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5200" y="1981200"/>
            <a:ext cx="12954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>
                <a:solidFill>
                  <a:schemeClr val="tx1"/>
                </a:solidFill>
                <a:latin typeface="MariaAvraam" pitchFamily="2" charset="0"/>
              </a:rPr>
              <a:t>ζα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1000" y="3048000"/>
            <a:ext cx="13716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MariaAvraam" pitchFamily="2" charset="0"/>
              </a:rPr>
              <a:t>ζω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2819400"/>
            <a:ext cx="16764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>
                <a:solidFill>
                  <a:schemeClr val="tx1"/>
                </a:solidFill>
                <a:latin typeface="MariaAvraam" pitchFamily="2" charset="0"/>
              </a:rPr>
              <a:t>ζου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4000" y="1676400"/>
            <a:ext cx="15240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err="1">
                <a:solidFill>
                  <a:schemeClr val="tx1"/>
                </a:solidFill>
                <a:latin typeface="MariaAvraam" pitchFamily="2" charset="0"/>
              </a:rPr>
              <a:t>ζια</a:t>
            </a:r>
            <a:endParaRPr lang="en-US" sz="36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pic>
        <p:nvPicPr>
          <p:cNvPr id="2" name="Audio Recording 26.01.2021 at 17:42:42" descr="Audio Recording 26.01.2021 at 17:42:42">
            <a:hlinkClick r:id="" action="ppaction://media"/>
            <a:extLst>
              <a:ext uri="{FF2B5EF4-FFF2-40B4-BE49-F238E27FC236}">
                <a16:creationId xmlns:a16="http://schemas.microsoft.com/office/drawing/2014/main" id="{72BC912F-A4BA-2041-8832-CE83932A7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2194" y="215442"/>
            <a:ext cx="455612" cy="4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502BF9-0C77-0042-B45C-7AAA245BECB1}"/>
              </a:ext>
            </a:extLst>
          </p:cNvPr>
          <p:cNvSpPr txBox="1"/>
          <p:nvPr/>
        </p:nvSpPr>
        <p:spPr>
          <a:xfrm>
            <a:off x="4675188" y="376833"/>
            <a:ext cx="7240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>
                <a:latin typeface="Segoe Print" panose="02000800000000000000" pitchFamily="2" charset="0"/>
              </a:rPr>
              <a:t>Οικογένειες λέξεων</a:t>
            </a:r>
            <a:endParaRPr lang="en-AT" sz="5400" dirty="0">
              <a:latin typeface="Segoe Print" panose="02000800000000000000" pitchFamily="2" charset="0"/>
            </a:endParaRPr>
          </a:p>
        </p:txBody>
      </p:sp>
      <p:pic>
        <p:nvPicPr>
          <p:cNvPr id="10242" name="Picture 2" descr="Super hero boy cartoon character Royalty Free Vector Image">
            <a:extLst>
              <a:ext uri="{FF2B5EF4-FFF2-40B4-BE49-F238E27FC236}">
                <a16:creationId xmlns:a16="http://schemas.microsoft.com/office/drawing/2014/main" id="{A86EAE2A-2B88-E749-A762-A11649CFE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b="7708"/>
          <a:stretch/>
        </p:blipFill>
        <p:spPr bwMode="auto">
          <a:xfrm>
            <a:off x="0" y="264318"/>
            <a:ext cx="4260850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6430021-3CAA-AE4D-B096-CED70F6449EE}"/>
              </a:ext>
            </a:extLst>
          </p:cNvPr>
          <p:cNvGrpSpPr/>
          <p:nvPr/>
        </p:nvGrpSpPr>
        <p:grpSpPr>
          <a:xfrm>
            <a:off x="4496595" y="1300163"/>
            <a:ext cx="7562056" cy="5557837"/>
            <a:chOff x="4496595" y="1300163"/>
            <a:chExt cx="7562056" cy="5557837"/>
          </a:xfrm>
        </p:grpSpPr>
        <p:pic>
          <p:nvPicPr>
            <p:cNvPr id="10244" name="Picture 4" descr="Background Green Frame png download - 1870*1785 - Free Transparent Picture  Frames png Download. - CleanPNG / KissPNG">
              <a:extLst>
                <a:ext uri="{FF2B5EF4-FFF2-40B4-BE49-F238E27FC236}">
                  <a16:creationId xmlns:a16="http://schemas.microsoft.com/office/drawing/2014/main" id="{8208C116-662C-9646-9794-948249F8AB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9" t="10208" r="9024" b="8750"/>
            <a:stretch/>
          </p:blipFill>
          <p:spPr bwMode="auto">
            <a:xfrm>
              <a:off x="4496595" y="1300163"/>
              <a:ext cx="7562056" cy="555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F4E012-D364-364D-93B7-8707AB5ED10E}"/>
                </a:ext>
              </a:extLst>
            </p:cNvPr>
            <p:cNvSpPr txBox="1"/>
            <p:nvPr/>
          </p:nvSpPr>
          <p:spPr>
            <a:xfrm>
              <a:off x="4675188" y="1816923"/>
              <a:ext cx="692943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>
                  <a:latin typeface="Segoe Print" panose="02000800000000000000" pitchFamily="2" charset="0"/>
                </a:rPr>
                <a:t>Σε μια </a:t>
              </a:r>
              <a:r>
                <a:rPr lang="el-GR" sz="3200" dirty="0" err="1">
                  <a:latin typeface="Segoe Print" panose="02000800000000000000" pitchFamily="2" charset="0"/>
                </a:rPr>
                <a:t>οικογ</a:t>
              </a:r>
              <a:r>
                <a:rPr lang="en-AT" sz="3200" dirty="0">
                  <a:latin typeface="Segoe Print" panose="02000800000000000000" pitchFamily="2" charset="0"/>
                </a:rPr>
                <a:t>έ</a:t>
              </a:r>
              <a:r>
                <a:rPr lang="el-GR" sz="3200" dirty="0" err="1">
                  <a:latin typeface="Segoe Print" panose="02000800000000000000" pitchFamily="2" charset="0"/>
                </a:rPr>
                <a:t>νεια</a:t>
              </a:r>
              <a:r>
                <a:rPr lang="el-GR" sz="3200" dirty="0">
                  <a:latin typeface="Segoe Print" panose="02000800000000000000" pitchFamily="2" charset="0"/>
                </a:rPr>
                <a:t>, τα παιδιά μοιάζουν με τους γονείς τους, μοιάζουν και μεταξύ τους!</a:t>
              </a:r>
            </a:p>
            <a:p>
              <a:endParaRPr lang="el-GR" sz="3200" dirty="0">
                <a:latin typeface="Segoe Print" panose="02000800000000000000" pitchFamily="2" charset="0"/>
              </a:endParaRPr>
            </a:p>
            <a:p>
              <a:pPr algn="ctr"/>
              <a:r>
                <a:rPr lang="el-GR" sz="3200" dirty="0">
                  <a:latin typeface="Segoe Print" panose="02000800000000000000" pitchFamily="2" charset="0"/>
                </a:rPr>
                <a:t>Το ίδιο γίνεται και με τις λέξεις!</a:t>
              </a:r>
            </a:p>
            <a:p>
              <a:pPr algn="ctr"/>
              <a:r>
                <a:rPr lang="el-GR" sz="3200" dirty="0">
                  <a:latin typeface="Segoe Print" panose="02000800000000000000" pitchFamily="2" charset="0"/>
                </a:rPr>
                <a:t>Υπάρχει μια λέξη κι από αυτή γίνονται και άλλες πολλές λέξεις!</a:t>
              </a:r>
              <a:endParaRPr lang="en-AT" sz="3200" dirty="0">
                <a:latin typeface="Segoe Print" panose="02000800000000000000" pitchFamily="2" charset="0"/>
              </a:endParaRPr>
            </a:p>
          </p:txBody>
        </p:sp>
      </p:grpSp>
      <p:pic>
        <p:nvPicPr>
          <p:cNvPr id="4" name="Audio Recording 26.01.2021 at 18:41:58" descr="Audio Recording 26.01.2021 at 18:41:58">
            <a:hlinkClick r:id="" action="ppaction://media"/>
            <a:extLst>
              <a:ext uri="{FF2B5EF4-FFF2-40B4-BE49-F238E27FC236}">
                <a16:creationId xmlns:a16="http://schemas.microsoft.com/office/drawing/2014/main" id="{8D2F949A-3E1F-494B-8C21-E683ECF77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5738" y="6157882"/>
            <a:ext cx="366712" cy="3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5D30F99D-076E-CD4B-AF7F-FD059E05A9E8}"/>
              </a:ext>
            </a:extLst>
          </p:cNvPr>
          <p:cNvSpPr/>
          <p:nvPr/>
        </p:nvSpPr>
        <p:spPr>
          <a:xfrm>
            <a:off x="2100262" y="114300"/>
            <a:ext cx="7900987" cy="1771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4A8C5-1FD7-D249-A610-4F99FB861155}"/>
              </a:ext>
            </a:extLst>
          </p:cNvPr>
          <p:cNvSpPr/>
          <p:nvPr/>
        </p:nvSpPr>
        <p:spPr>
          <a:xfrm>
            <a:off x="2814638" y="1885951"/>
            <a:ext cx="6486525" cy="4972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90D87-5B14-9942-B782-5567C310ED95}"/>
              </a:ext>
            </a:extLst>
          </p:cNvPr>
          <p:cNvSpPr txBox="1"/>
          <p:nvPr/>
        </p:nvSpPr>
        <p:spPr>
          <a:xfrm>
            <a:off x="4500563" y="1000125"/>
            <a:ext cx="2800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  <a:latin typeface="Segoe Print" panose="02000800000000000000" pitchFamily="2" charset="0"/>
              </a:rPr>
              <a:t>παί</a:t>
            </a:r>
            <a:r>
              <a:rPr lang="el-GR" sz="4000" dirty="0">
                <a:latin typeface="Segoe Print" panose="02000800000000000000" pitchFamily="2" charset="0"/>
              </a:rPr>
              <a:t>ζω</a:t>
            </a:r>
            <a:endParaRPr lang="en-AT" sz="4000" dirty="0">
              <a:latin typeface="Segoe Print" panose="020008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AAAE4-47A5-2B4B-961A-00582653F1E3}"/>
              </a:ext>
            </a:extLst>
          </p:cNvPr>
          <p:cNvSpPr txBox="1"/>
          <p:nvPr/>
        </p:nvSpPr>
        <p:spPr>
          <a:xfrm>
            <a:off x="4293395" y="2239893"/>
            <a:ext cx="3214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latin typeface="Segoe Print" panose="02000800000000000000" pitchFamily="2" charset="0"/>
              </a:rPr>
              <a:t>παι</a:t>
            </a:r>
            <a:r>
              <a:rPr lang="el-GR" sz="4000" b="1" dirty="0">
                <a:latin typeface="Segoe Print" panose="02000800000000000000" pitchFamily="2" charset="0"/>
              </a:rPr>
              <a:t>χνίδι</a:t>
            </a:r>
            <a:endParaRPr lang="en-AT" sz="4000" b="1" dirty="0">
              <a:latin typeface="Segoe Print" panose="02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F0FD0-A161-B840-8127-8849FB76FAEF}"/>
              </a:ext>
            </a:extLst>
          </p:cNvPr>
          <p:cNvSpPr txBox="1"/>
          <p:nvPr/>
        </p:nvSpPr>
        <p:spPr>
          <a:xfrm>
            <a:off x="4293395" y="3104599"/>
            <a:ext cx="32146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dirty="0" err="1">
                <a:solidFill>
                  <a:srgbClr val="FF0000"/>
                </a:solidFill>
                <a:latin typeface="Segoe Print" panose="02000800000000000000" pitchFamily="2" charset="0"/>
              </a:rPr>
              <a:t>παι</a:t>
            </a:r>
            <a:r>
              <a:rPr lang="el-GR" sz="4000" dirty="0" err="1">
                <a:latin typeface="Segoe Print" panose="02000800000000000000" pitchFamily="2" charset="0"/>
              </a:rPr>
              <a:t>χνιδάκι</a:t>
            </a:r>
            <a:endParaRPr lang="en-AT" sz="4000" dirty="0">
              <a:latin typeface="Segoe Print" panose="020008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8882-578B-1B46-BF17-48A2F9792CDD}"/>
              </a:ext>
            </a:extLst>
          </p:cNvPr>
          <p:cNvSpPr txBox="1"/>
          <p:nvPr/>
        </p:nvSpPr>
        <p:spPr>
          <a:xfrm>
            <a:off x="4293395" y="4018033"/>
            <a:ext cx="3214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  <a:latin typeface="Segoe Print" panose="02000800000000000000" pitchFamily="2" charset="0"/>
              </a:rPr>
              <a:t>παι</a:t>
            </a:r>
            <a:r>
              <a:rPr lang="el-GR" sz="4000" dirty="0">
                <a:latin typeface="Segoe Print" panose="02000800000000000000" pitchFamily="2" charset="0"/>
              </a:rPr>
              <a:t>δί</a:t>
            </a:r>
            <a:endParaRPr lang="en-AT" sz="4000" dirty="0">
              <a:latin typeface="Segoe Print" panose="02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0ACC2-7BE5-EC41-9BAD-DC721CA5DEBF}"/>
              </a:ext>
            </a:extLst>
          </p:cNvPr>
          <p:cNvSpPr txBox="1"/>
          <p:nvPr/>
        </p:nvSpPr>
        <p:spPr>
          <a:xfrm>
            <a:off x="4293395" y="4925429"/>
            <a:ext cx="32146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  <a:latin typeface="Segoe Print" panose="02000800000000000000" pitchFamily="2" charset="0"/>
              </a:rPr>
              <a:t>παι</a:t>
            </a:r>
            <a:r>
              <a:rPr lang="el-GR" sz="4000" dirty="0">
                <a:latin typeface="Segoe Print" panose="02000800000000000000" pitchFamily="2" charset="0"/>
              </a:rPr>
              <a:t>δάκι</a:t>
            </a:r>
            <a:endParaRPr lang="en-AT" sz="4000" dirty="0">
              <a:latin typeface="Segoe Print" panose="020008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7B5D2-6687-8340-9551-488FCA8EC5D0}"/>
              </a:ext>
            </a:extLst>
          </p:cNvPr>
          <p:cNvSpPr txBox="1"/>
          <p:nvPr/>
        </p:nvSpPr>
        <p:spPr>
          <a:xfrm>
            <a:off x="4293395" y="5832825"/>
            <a:ext cx="3214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  <a:latin typeface="Segoe Print" panose="02000800000000000000" pitchFamily="2" charset="0"/>
              </a:rPr>
              <a:t>παι</a:t>
            </a:r>
            <a:r>
              <a:rPr lang="el-GR" sz="4000" dirty="0">
                <a:latin typeface="Segoe Print" panose="02000800000000000000" pitchFamily="2" charset="0"/>
              </a:rPr>
              <a:t>δίατρος</a:t>
            </a:r>
            <a:endParaRPr lang="en-AT" sz="4000" dirty="0">
              <a:latin typeface="Segoe Print" panose="02000800000000000000" pitchFamily="2" charset="0"/>
            </a:endParaRPr>
          </a:p>
        </p:txBody>
      </p:sp>
      <p:pic>
        <p:nvPicPr>
          <p:cNvPr id="11" name="Picture 2" descr="Super hero boy cartoon character Royalty Free Vector Image">
            <a:extLst>
              <a:ext uri="{FF2B5EF4-FFF2-40B4-BE49-F238E27FC236}">
                <a16:creationId xmlns:a16="http://schemas.microsoft.com/office/drawing/2014/main" id="{B0151176-A193-A24A-8DD0-579F5367D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b="7708"/>
          <a:stretch/>
        </p:blipFill>
        <p:spPr bwMode="auto">
          <a:xfrm>
            <a:off x="0" y="2593183"/>
            <a:ext cx="2801065" cy="42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27.01.2021 at 11:05:17" descr="Audio Recording 27.01.2021 at 11:05:17">
            <a:hlinkClick r:id="" action="ppaction://media"/>
            <a:extLst>
              <a:ext uri="{FF2B5EF4-FFF2-40B4-BE49-F238E27FC236}">
                <a16:creationId xmlns:a16="http://schemas.microsoft.com/office/drawing/2014/main" id="{57F54EDF-D955-9F47-8007-E2AF9D81D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4849" y="6294120"/>
            <a:ext cx="44958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D2AB0-C5D3-7A44-ACF5-A1CE5FB1BE1B}"/>
              </a:ext>
            </a:extLst>
          </p:cNvPr>
          <p:cNvSpPr txBox="1"/>
          <p:nvPr/>
        </p:nvSpPr>
        <p:spPr>
          <a:xfrm>
            <a:off x="657226" y="242887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4800" dirty="0">
                <a:latin typeface="Segoe Print" panose="02000800000000000000" pitchFamily="2" charset="0"/>
              </a:rPr>
              <a:t>Ώ</a:t>
            </a:r>
            <a:r>
              <a:rPr lang="el-GR" sz="4800" dirty="0" err="1">
                <a:latin typeface="Segoe Print" panose="02000800000000000000" pitchFamily="2" charset="0"/>
              </a:rPr>
              <a:t>ρα</a:t>
            </a:r>
            <a:r>
              <a:rPr lang="el-GR" sz="4800" dirty="0">
                <a:latin typeface="Segoe Print" panose="02000800000000000000" pitchFamily="2" charset="0"/>
              </a:rPr>
              <a:t> τώρα για τις εργασίες μας!</a:t>
            </a:r>
            <a:endParaRPr lang="en-AT" sz="4800" dirty="0">
              <a:latin typeface="Segoe Print" panose="020008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7DB5A-9640-D841-AE54-8DD22D0F9EB8}"/>
              </a:ext>
            </a:extLst>
          </p:cNvPr>
          <p:cNvSpPr txBox="1"/>
          <p:nvPr/>
        </p:nvSpPr>
        <p:spPr>
          <a:xfrm>
            <a:off x="50004" y="1387316"/>
            <a:ext cx="6096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sz="2800" dirty="0">
                <a:latin typeface="Segoe Print" panose="02000800000000000000" pitchFamily="2" charset="0"/>
              </a:rPr>
              <a:t>Ανοίγω το τετράδιό μου «Εξάσκηση για χεράκια σούπερ δυνατά».</a:t>
            </a:r>
          </a:p>
          <a:p>
            <a:pPr marL="285750" indent="-285750">
              <a:buFont typeface="Wingdings" pitchFamily="2" charset="2"/>
              <a:buChar char="v"/>
            </a:pPr>
            <a:endParaRPr lang="el-GR" sz="3200" dirty="0">
              <a:latin typeface="Segoe Print" panose="02000800000000000000" pitchFamily="2" charset="0"/>
            </a:endParaRPr>
          </a:p>
          <a:p>
            <a:endParaRPr lang="el-GR" sz="3200" dirty="0">
              <a:latin typeface="Segoe Print" panose="02000800000000000000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l-GR" sz="2800" dirty="0">
                <a:latin typeface="Segoe Print" panose="02000800000000000000" pitchFamily="2" charset="0"/>
              </a:rPr>
              <a:t>Βρίσκω τα δύο σπιτάκια «ζάχαρη» και «ζύμη» και συμπληρώνω τις οικογένειές τους. Δείτε τα παραδείγματα!</a:t>
            </a:r>
            <a:endParaRPr lang="en-AT" sz="2800" dirty="0">
              <a:latin typeface="Segoe Print" panose="020008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0DB58-3E45-734F-8BAC-D4B1ACAA8F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4" y="1073883"/>
            <a:ext cx="3167058" cy="33345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4D27FE69-62B2-F844-B9D9-3DB56D0609B3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6706134" y="2328169"/>
            <a:ext cx="1102519" cy="4129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l-GR" sz="1900" i="1" u="sng" dirty="0">
                <a:effectLst/>
                <a:latin typeface="Segoe Print" panose="02000800000000000000" pitchFamily="2" charset="0"/>
                <a:ea typeface="Times New Roman" panose="02020603050405020304" pitchFamily="18" charset="0"/>
              </a:rPr>
              <a:t>ζάχαρη</a:t>
            </a:r>
            <a:endParaRPr lang="en-AT" sz="1900" dirty="0">
              <a:effectLst/>
              <a:latin typeface="Segoe Print" panose="020008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AC73BEE0-C3C4-B34E-B003-1367129F6290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5476220" y="2890355"/>
            <a:ext cx="3562349" cy="15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l-GR" sz="1400" dirty="0">
                <a:effectLst/>
                <a:latin typeface="Segoe Print" panose="02000800000000000000" pitchFamily="2" charset="0"/>
                <a:ea typeface="Times New Roman" panose="02020603050405020304" pitchFamily="18" charset="0"/>
              </a:rPr>
              <a:t>ζαχαρωτό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l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............................... 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 </a:t>
            </a:r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          ...............................</a:t>
            </a:r>
          </a:p>
          <a:p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          ...............................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B57A54-9460-0B4B-8720-D0A4B5434F43}"/>
              </a:ext>
            </a:extLst>
          </p:cNvPr>
          <p:cNvGrpSpPr/>
          <p:nvPr/>
        </p:nvGrpSpPr>
        <p:grpSpPr>
          <a:xfrm>
            <a:off x="8974937" y="3514784"/>
            <a:ext cx="3167057" cy="3343216"/>
            <a:chOff x="5647387" y="3300635"/>
            <a:chExt cx="5267178" cy="46291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1A1FAE-C1B7-9B4D-A303-F650381F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387" y="3300635"/>
              <a:ext cx="5267178" cy="462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8E4BCE1D-6736-BD4F-9582-DBB23100950E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7823659" y="5043709"/>
              <a:ext cx="1524000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l-GR" sz="2400" b="1" i="1" u="sng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ζύμη</a:t>
              </a:r>
              <a:endParaRPr lang="en-AT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id="{4729B507-AFD2-9E43-8F33-EF9860AE970E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8777290" y="5263160"/>
            <a:ext cx="3562349" cy="15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l-GR" sz="1200" dirty="0">
                <a:effectLst/>
                <a:latin typeface="Segoe Print" panose="02000800000000000000" pitchFamily="2" charset="0"/>
                <a:ea typeface="Times New Roman" panose="02020603050405020304" pitchFamily="18" charset="0"/>
              </a:rPr>
              <a:t>ζυμωμένο        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................................ 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 </a:t>
            </a:r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          ...............................</a:t>
            </a:r>
          </a:p>
          <a:p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          ...............................</a:t>
            </a:r>
            <a:endParaRPr lang="en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udio Recording 27.01.2021 at 11:06:47" descr="Audio Recording 27.01.2021 at 11:06:47">
            <a:hlinkClick r:id="" action="ppaction://media"/>
            <a:extLst>
              <a:ext uri="{FF2B5EF4-FFF2-40B4-BE49-F238E27FC236}">
                <a16:creationId xmlns:a16="http://schemas.microsoft.com/office/drawing/2014/main" id="{FB272C08-5DA7-0749-9AC9-009CAE84D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8464" y="1150651"/>
            <a:ext cx="557245" cy="5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90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DF519D7-1B95-9C40-AD54-824906538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585961"/>
            <a:ext cx="7009396" cy="3679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3879F-1331-3648-A759-FF21F14743D5}"/>
              </a:ext>
            </a:extLst>
          </p:cNvPr>
          <p:cNvSpPr txBox="1"/>
          <p:nvPr/>
        </p:nvSpPr>
        <p:spPr>
          <a:xfrm>
            <a:off x="302420" y="139411"/>
            <a:ext cx="11587159" cy="1446550"/>
          </a:xfrm>
          <a:prstGeom prst="rect">
            <a:avLst/>
          </a:prstGeom>
          <a:solidFill>
            <a:srgbClr val="F3E884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latin typeface="Segoe Print" panose="02000800000000000000" pitchFamily="2" charset="0"/>
              </a:rPr>
              <a:t>Σούπερ </a:t>
            </a:r>
            <a:r>
              <a:rPr lang="el-GR" sz="4400" dirty="0" err="1">
                <a:latin typeface="Segoe Print" panose="02000800000000000000" pitchFamily="2" charset="0"/>
              </a:rPr>
              <a:t>πρωτάκια</a:t>
            </a:r>
            <a:r>
              <a:rPr lang="el-GR" sz="4400" dirty="0">
                <a:latin typeface="Segoe Print" panose="02000800000000000000" pitchFamily="2" charset="0"/>
              </a:rPr>
              <a:t> μου τα καταφέρατε!!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F0500D-2431-8547-96C1-C6A6EB65A450}"/>
              </a:ext>
            </a:extLst>
          </p:cNvPr>
          <p:cNvSpPr/>
          <p:nvPr/>
        </p:nvSpPr>
        <p:spPr>
          <a:xfrm>
            <a:off x="280630" y="2726496"/>
            <a:ext cx="3457572" cy="2554545"/>
          </a:xfrm>
          <a:prstGeom prst="rect">
            <a:avLst/>
          </a:prstGeom>
          <a:solidFill>
            <a:srgbClr val="F3E884"/>
          </a:solidFill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latin typeface="Segoe Print" panose="02000800000000000000" pitchFamily="2" charset="0"/>
              </a:rPr>
              <a:t>Χίλια Μπράβο αστεράκια μου!!</a:t>
            </a:r>
          </a:p>
        </p:txBody>
      </p:sp>
    </p:spTree>
    <p:extLst>
      <p:ext uri="{BB962C8B-B14F-4D97-AF65-F5344CB8AC3E}">
        <p14:creationId xmlns:p14="http://schemas.microsoft.com/office/powerpoint/2010/main" val="8496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umbers clipart train, Picture #1761510 numbers clipart train">
            <a:extLst>
              <a:ext uri="{FF2B5EF4-FFF2-40B4-BE49-F238E27FC236}">
                <a16:creationId xmlns:a16="http://schemas.microsoft.com/office/drawing/2014/main" id="{9BAA854D-7E2B-4B4C-BFB5-D70C7F6C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" t="-33" r="17031" b="33"/>
          <a:stretch/>
        </p:blipFill>
        <p:spPr bwMode="auto">
          <a:xfrm>
            <a:off x="708422" y="4203890"/>
            <a:ext cx="10775156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2EF06-6E5E-6740-9568-99E9529204E3}"/>
              </a:ext>
            </a:extLst>
          </p:cNvPr>
          <p:cNvSpPr txBox="1"/>
          <p:nvPr/>
        </p:nvSpPr>
        <p:spPr>
          <a:xfrm>
            <a:off x="3744455" y="2590039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err="1">
                <a:latin typeface="Segoe Print" panose="02000800000000000000" pitchFamily="2" charset="0"/>
              </a:rPr>
              <a:t>ζημι</a:t>
            </a:r>
            <a:r>
              <a:rPr lang="en-AT" sz="3200" dirty="0">
                <a:latin typeface="Segoe Print" panose="02000800000000000000" pitchFamily="2" charset="0"/>
              </a:rPr>
              <a:t>έ</a:t>
            </a:r>
            <a:r>
              <a:rPr lang="el-GR" sz="3200" dirty="0">
                <a:latin typeface="Segoe Print" panose="02000800000000000000" pitchFamily="2" charset="0"/>
              </a:rPr>
              <a:t>ς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7C93C-28A6-5148-89A8-F3C538D5145D}"/>
              </a:ext>
            </a:extLst>
          </p:cNvPr>
          <p:cNvSpPr txBox="1"/>
          <p:nvPr/>
        </p:nvSpPr>
        <p:spPr>
          <a:xfrm>
            <a:off x="6096000" y="2069335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Έκανε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E89E-09A3-BC46-9FAD-50133D436515}"/>
              </a:ext>
            </a:extLst>
          </p:cNvPr>
          <p:cNvSpPr txBox="1"/>
          <p:nvPr/>
        </p:nvSpPr>
        <p:spPr>
          <a:xfrm>
            <a:off x="8172896" y="3104577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πολλές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5A15A-88ED-5B47-8C1E-8933CBD61AE8}"/>
              </a:ext>
            </a:extLst>
          </p:cNvPr>
          <p:cNvSpPr txBox="1"/>
          <p:nvPr/>
        </p:nvSpPr>
        <p:spPr>
          <a:xfrm>
            <a:off x="10697156" y="1859427"/>
            <a:ext cx="48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.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pic>
        <p:nvPicPr>
          <p:cNvPr id="1036" name="Picture 12" descr="Baby Superheroes Clipart - Superheroes Clipart , Free Transparent Clipart -  ClipartKey">
            <a:extLst>
              <a:ext uri="{FF2B5EF4-FFF2-40B4-BE49-F238E27FC236}">
                <a16:creationId xmlns:a16="http://schemas.microsoft.com/office/drawing/2014/main" id="{BED47D1A-8A9C-A848-896E-F95EA4D1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34"/>
            <a:ext cx="2843213" cy="36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9F1141D0-1F09-DD43-8687-B38E461D11ED}"/>
              </a:ext>
            </a:extLst>
          </p:cNvPr>
          <p:cNvSpPr/>
          <p:nvPr/>
        </p:nvSpPr>
        <p:spPr>
          <a:xfrm>
            <a:off x="2191958" y="54873"/>
            <a:ext cx="4189167" cy="2179449"/>
          </a:xfrm>
          <a:prstGeom prst="wedgeEllipseCallout">
            <a:avLst>
              <a:gd name="adj1" fmla="val -56505"/>
              <a:gd name="adj2" fmla="val 3148"/>
            </a:avLst>
          </a:prstGeom>
          <a:solidFill>
            <a:srgbClr val="F3E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Segoe Print" panose="02000800000000000000" pitchFamily="2" charset="0"/>
              </a:rPr>
              <a:t>Πάμε να φτιάξουμε </a:t>
            </a:r>
            <a:r>
              <a:rPr lang="el-GR" sz="2800" b="1" dirty="0" err="1">
                <a:solidFill>
                  <a:schemeClr val="tx1"/>
                </a:solidFill>
                <a:latin typeface="Segoe Print" panose="02000800000000000000" pitchFamily="2" charset="0"/>
              </a:rPr>
              <a:t>προτασούλες</a:t>
            </a:r>
            <a:r>
              <a:rPr lang="el-GR" sz="2800" b="1" dirty="0">
                <a:solidFill>
                  <a:schemeClr val="tx1"/>
                </a:solidFill>
                <a:latin typeface="Segoe Print" panose="02000800000000000000" pitchFamily="2" charset="0"/>
              </a:rPr>
              <a:t>!</a:t>
            </a:r>
            <a:endParaRPr lang="en-US" sz="2800" b="1" dirty="0">
              <a:solidFill>
                <a:schemeClr val="tx1"/>
              </a:solidFill>
              <a:latin typeface="Segoe Print" panose="02000800000000000000" pitchFamily="2" charset="0"/>
            </a:endParaRPr>
          </a:p>
        </p:txBody>
      </p:sp>
      <p:pic>
        <p:nvPicPr>
          <p:cNvPr id="9" name="Audio Recording 26.01.2021 at 17:44:53" descr="Audio Recording 26.01.2021 at 17:44:53">
            <a:hlinkClick r:id="" action="ppaction://media"/>
            <a:extLst>
              <a:ext uri="{FF2B5EF4-FFF2-40B4-BE49-F238E27FC236}">
                <a16:creationId xmlns:a16="http://schemas.microsoft.com/office/drawing/2014/main" id="{408C82AD-DC0E-BC4C-A7C8-E17D3A2BD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2740" y="8434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922 0.37222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719 0.24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33386 0.317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696 0.41644 " pathEditMode="relative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4" grpId="0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umbers clipart train, Picture #1761510 numbers clipart train">
            <a:extLst>
              <a:ext uri="{FF2B5EF4-FFF2-40B4-BE49-F238E27FC236}">
                <a16:creationId xmlns:a16="http://schemas.microsoft.com/office/drawing/2014/main" id="{9BAA854D-7E2B-4B4C-BFB5-D70C7F6C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" t="-33" r="17031" b="33"/>
          <a:stretch/>
        </p:blipFill>
        <p:spPr bwMode="auto">
          <a:xfrm>
            <a:off x="708422" y="4203890"/>
            <a:ext cx="10775156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2EF06-6E5E-6740-9568-99E9529204E3}"/>
              </a:ext>
            </a:extLst>
          </p:cNvPr>
          <p:cNvSpPr txBox="1"/>
          <p:nvPr/>
        </p:nvSpPr>
        <p:spPr>
          <a:xfrm>
            <a:off x="3744455" y="2590039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στη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7C93C-28A6-5148-89A8-F3C538D5145D}"/>
              </a:ext>
            </a:extLst>
          </p:cNvPr>
          <p:cNvSpPr txBox="1"/>
          <p:nvPr/>
        </p:nvSpPr>
        <p:spPr>
          <a:xfrm>
            <a:off x="6096000" y="2069335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Ένα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E89E-09A3-BC46-9FAD-50133D436515}"/>
              </a:ext>
            </a:extLst>
          </p:cNvPr>
          <p:cNvSpPr txBox="1"/>
          <p:nvPr/>
        </p:nvSpPr>
        <p:spPr>
          <a:xfrm>
            <a:off x="8172896" y="3104577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ζιζάνιο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5A15A-88ED-5B47-8C1E-8933CBD61AE8}"/>
              </a:ext>
            </a:extLst>
          </p:cNvPr>
          <p:cNvSpPr txBox="1"/>
          <p:nvPr/>
        </p:nvSpPr>
        <p:spPr>
          <a:xfrm>
            <a:off x="10000043" y="1859427"/>
            <a:ext cx="2120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ζύμη.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pic>
        <p:nvPicPr>
          <p:cNvPr id="1036" name="Picture 12" descr="Baby Superheroes Clipart - Superheroes Clipart , Free Transparent Clipart -  ClipartKey">
            <a:extLst>
              <a:ext uri="{FF2B5EF4-FFF2-40B4-BE49-F238E27FC236}">
                <a16:creationId xmlns:a16="http://schemas.microsoft.com/office/drawing/2014/main" id="{BED47D1A-8A9C-A848-896E-F95EA4D1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34"/>
            <a:ext cx="2843213" cy="36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9F1141D0-1F09-DD43-8687-B38E461D11ED}"/>
              </a:ext>
            </a:extLst>
          </p:cNvPr>
          <p:cNvSpPr/>
          <p:nvPr/>
        </p:nvSpPr>
        <p:spPr>
          <a:xfrm>
            <a:off x="2191958" y="54873"/>
            <a:ext cx="4189167" cy="2179449"/>
          </a:xfrm>
          <a:prstGeom prst="wedgeEllipseCallout">
            <a:avLst>
              <a:gd name="adj1" fmla="val -56505"/>
              <a:gd name="adj2" fmla="val 3148"/>
            </a:avLst>
          </a:prstGeom>
          <a:solidFill>
            <a:srgbClr val="F3E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Segoe Print" panose="02000800000000000000" pitchFamily="2" charset="0"/>
              </a:rPr>
              <a:t>Πάμε να φτιάξουμε </a:t>
            </a:r>
            <a:r>
              <a:rPr lang="el-GR" sz="2800" b="1" dirty="0" err="1">
                <a:solidFill>
                  <a:schemeClr val="tx1"/>
                </a:solidFill>
                <a:latin typeface="Segoe Print" panose="02000800000000000000" pitchFamily="2" charset="0"/>
              </a:rPr>
              <a:t>προτασούλες</a:t>
            </a:r>
            <a:r>
              <a:rPr lang="el-GR" sz="2800" b="1" dirty="0">
                <a:solidFill>
                  <a:schemeClr val="tx1"/>
                </a:solidFill>
                <a:latin typeface="Segoe Print" panose="02000800000000000000" pitchFamily="2" charset="0"/>
              </a:rPr>
              <a:t>!</a:t>
            </a:r>
            <a:endParaRPr lang="en-US" sz="2800" b="1" dirty="0">
              <a:solidFill>
                <a:schemeClr val="tx1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922 0.37222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719 0.2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33386 0.317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02695 0.41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umbers clipart train, Picture #1761510 numbers clipart train">
            <a:extLst>
              <a:ext uri="{FF2B5EF4-FFF2-40B4-BE49-F238E27FC236}">
                <a16:creationId xmlns:a16="http://schemas.microsoft.com/office/drawing/2014/main" id="{9BAA854D-7E2B-4B4C-BFB5-D70C7F6C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" t="-33" r="17031" b="33"/>
          <a:stretch/>
        </p:blipFill>
        <p:spPr bwMode="auto">
          <a:xfrm>
            <a:off x="708422" y="4203890"/>
            <a:ext cx="10775156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2EF06-6E5E-6740-9568-99E9529204E3}"/>
              </a:ext>
            </a:extLst>
          </p:cNvPr>
          <p:cNvSpPr txBox="1"/>
          <p:nvPr/>
        </p:nvSpPr>
        <p:spPr>
          <a:xfrm>
            <a:off x="3744455" y="2590039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μέρα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7C93C-28A6-5148-89A8-F3C538D5145D}"/>
              </a:ext>
            </a:extLst>
          </p:cNvPr>
          <p:cNvSpPr txBox="1"/>
          <p:nvPr/>
        </p:nvSpPr>
        <p:spPr>
          <a:xfrm>
            <a:off x="6096000" y="206933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Ζυμώνω 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E89E-09A3-BC46-9FAD-50133D436515}"/>
              </a:ext>
            </a:extLst>
          </p:cNvPr>
          <p:cNvSpPr txBox="1"/>
          <p:nvPr/>
        </p:nvSpPr>
        <p:spPr>
          <a:xfrm>
            <a:off x="8172896" y="3104577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κάθε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5A15A-88ED-5B47-8C1E-8933CBD61AE8}"/>
              </a:ext>
            </a:extLst>
          </p:cNvPr>
          <p:cNvSpPr txBox="1"/>
          <p:nvPr/>
        </p:nvSpPr>
        <p:spPr>
          <a:xfrm>
            <a:off x="10697156" y="1859427"/>
            <a:ext cx="48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Segoe Print" panose="02000800000000000000" pitchFamily="2" charset="0"/>
              </a:rPr>
              <a:t>.</a:t>
            </a:r>
            <a:endParaRPr lang="en-AT" sz="3200" dirty="0">
              <a:latin typeface="Segoe Print" panose="02000800000000000000" pitchFamily="2" charset="0"/>
            </a:endParaRPr>
          </a:p>
        </p:txBody>
      </p:sp>
      <p:pic>
        <p:nvPicPr>
          <p:cNvPr id="1036" name="Picture 12" descr="Baby Superheroes Clipart - Superheroes Clipart , Free Transparent Clipart -  ClipartKey">
            <a:extLst>
              <a:ext uri="{FF2B5EF4-FFF2-40B4-BE49-F238E27FC236}">
                <a16:creationId xmlns:a16="http://schemas.microsoft.com/office/drawing/2014/main" id="{BED47D1A-8A9C-A848-896E-F95EA4D1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34"/>
            <a:ext cx="2843213" cy="36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9F1141D0-1F09-DD43-8687-B38E461D11ED}"/>
              </a:ext>
            </a:extLst>
          </p:cNvPr>
          <p:cNvSpPr/>
          <p:nvPr/>
        </p:nvSpPr>
        <p:spPr>
          <a:xfrm>
            <a:off x="2191958" y="54873"/>
            <a:ext cx="4189167" cy="2179449"/>
          </a:xfrm>
          <a:prstGeom prst="wedgeEllipseCallout">
            <a:avLst>
              <a:gd name="adj1" fmla="val -56505"/>
              <a:gd name="adj2" fmla="val 3148"/>
            </a:avLst>
          </a:prstGeom>
          <a:solidFill>
            <a:srgbClr val="F3E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Segoe Print" panose="02000800000000000000" pitchFamily="2" charset="0"/>
              </a:rPr>
              <a:t>Πάμε να φτιάξουμε </a:t>
            </a:r>
            <a:r>
              <a:rPr lang="el-GR" sz="2800" b="1" dirty="0" err="1">
                <a:solidFill>
                  <a:schemeClr val="tx1"/>
                </a:solidFill>
                <a:latin typeface="Segoe Print" panose="02000800000000000000" pitchFamily="2" charset="0"/>
              </a:rPr>
              <a:t>προτασούλες</a:t>
            </a:r>
            <a:r>
              <a:rPr lang="el-GR" sz="2800" b="1" dirty="0">
                <a:solidFill>
                  <a:schemeClr val="tx1"/>
                </a:solidFill>
                <a:latin typeface="Segoe Print" panose="02000800000000000000" pitchFamily="2" charset="0"/>
              </a:rPr>
              <a:t>!</a:t>
            </a:r>
            <a:endParaRPr lang="en-US" sz="2800" b="1" dirty="0">
              <a:solidFill>
                <a:schemeClr val="tx1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-0.00162 L -0.23711 0.370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719 0.2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33386 0.317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696 0.41644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Candy Storefront Stock Illustrations – 327 Candy Storefront Stock  Illustrations, Vectors &amp; Clipart - Dreamstime">
            <a:extLst>
              <a:ext uri="{FF2B5EF4-FFF2-40B4-BE49-F238E27FC236}">
                <a16:creationId xmlns:a16="http://schemas.microsoft.com/office/drawing/2014/main" id="{325331BB-137B-6848-9517-16FC8D788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C005C-D80B-454C-B869-3EBF6FA08F18}"/>
              </a:ext>
            </a:extLst>
          </p:cNvPr>
          <p:cNvSpPr txBox="1"/>
          <p:nvPr/>
        </p:nvSpPr>
        <p:spPr>
          <a:xfrm>
            <a:off x="376959" y="1232154"/>
            <a:ext cx="4501341" cy="2621471"/>
          </a:xfrm>
          <a:prstGeom prst="rect">
            <a:avLst/>
          </a:prstGeom>
          <a:gradFill>
            <a:gsLst>
              <a:gs pos="51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55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Δι</a:t>
            </a:r>
            <a:r>
              <a:rPr lang="en-US" sz="4000" dirty="0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αβ</a:t>
            </a:r>
            <a:r>
              <a:rPr lang="en-US" sz="40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άζω</a:t>
            </a:r>
            <a:r>
              <a:rPr lang="en-US" sz="4000" dirty="0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:</a:t>
            </a:r>
            <a:endParaRPr lang="el-GR" sz="4000" dirty="0">
              <a:solidFill>
                <a:schemeClr val="tx1"/>
              </a:solidFill>
              <a:latin typeface="Segoe Print" panose="020008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4000" dirty="0">
              <a:solidFill>
                <a:schemeClr val="tx1"/>
              </a:solidFill>
              <a:latin typeface="Segoe Print" panose="020008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40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ζαχαροπλαστε</a:t>
            </a:r>
            <a:r>
              <a:rPr lang="en-US" sz="40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ί</a:t>
            </a:r>
            <a:r>
              <a:rPr lang="el-GR" sz="4000" dirty="0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ο</a:t>
            </a:r>
            <a:endParaRPr lang="en-US" sz="4000" dirty="0">
              <a:solidFill>
                <a:schemeClr val="tx1"/>
              </a:solidFill>
              <a:latin typeface="Segoe Print" panose="02000800000000000000" pitchFamily="2" charset="0"/>
              <a:ea typeface="+mj-ea"/>
              <a:cs typeface="+mj-cs"/>
            </a:endParaRPr>
          </a:p>
        </p:txBody>
      </p:sp>
      <p:sp>
        <p:nvSpPr>
          <p:cNvPr id="6152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3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udio Recording 26.01.2021 at 17:47:09" descr="Audio Recording 26.01.2021 at 17:47:09">
            <a:hlinkClick r:id="" action="ppaction://media"/>
            <a:extLst>
              <a:ext uri="{FF2B5EF4-FFF2-40B4-BE49-F238E27FC236}">
                <a16:creationId xmlns:a16="http://schemas.microsoft.com/office/drawing/2014/main" id="{0D971978-792C-C748-9769-FC3ED763B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2544" y="5219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astry Clipart Puff Pastry - Dough Clipart Png , Transparent Cartoon, Free  Cliparts &amp; Silhouettes - NetClipart">
            <a:extLst>
              <a:ext uri="{FF2B5EF4-FFF2-40B4-BE49-F238E27FC236}">
                <a16:creationId xmlns:a16="http://schemas.microsoft.com/office/drawing/2014/main" id="{4CA98949-A043-E247-9DA5-97A5184ED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r="17669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C005C-D80B-454C-B869-3EBF6FA08F18}"/>
              </a:ext>
            </a:extLst>
          </p:cNvPr>
          <p:cNvSpPr txBox="1"/>
          <p:nvPr/>
        </p:nvSpPr>
        <p:spPr>
          <a:xfrm>
            <a:off x="462763" y="1470096"/>
            <a:ext cx="4023360" cy="2366252"/>
          </a:xfrm>
          <a:prstGeom prst="rect">
            <a:avLst/>
          </a:prstGeom>
          <a:gradFill>
            <a:gsLst>
              <a:gs pos="49000">
                <a:schemeClr val="accent5">
                  <a:lumMod val="60000"/>
                  <a:lumOff val="40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Δι</a:t>
            </a:r>
            <a:r>
              <a:rPr lang="en-US" sz="4000" dirty="0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αβ</a:t>
            </a:r>
            <a:r>
              <a:rPr lang="en-US" sz="40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άζω</a:t>
            </a:r>
            <a:r>
              <a:rPr lang="en-US" sz="4000" dirty="0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1"/>
              </a:solidFill>
              <a:latin typeface="Segoe Print" panose="020008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4000" dirty="0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ζυμάρι</a:t>
            </a:r>
            <a:endParaRPr lang="en-US" sz="4000" dirty="0">
              <a:solidFill>
                <a:schemeClr val="tx1"/>
              </a:solidFill>
              <a:latin typeface="Segoe Print" panose="02000800000000000000" pitchFamily="2" charset="0"/>
              <a:ea typeface="+mj-ea"/>
              <a:cs typeface="+mj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8" name="Rectangle 7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99" name="Freeform: Shape 7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00" name="Freeform: Shape 7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C005C-D80B-454C-B869-3EBF6FA08F18}"/>
              </a:ext>
            </a:extLst>
          </p:cNvPr>
          <p:cNvSpPr txBox="1"/>
          <p:nvPr/>
        </p:nvSpPr>
        <p:spPr>
          <a:xfrm>
            <a:off x="481029" y="1383383"/>
            <a:ext cx="4023360" cy="2370074"/>
          </a:xfrm>
          <a:prstGeom prst="rect">
            <a:avLst/>
          </a:prstGeom>
          <a:gradFill>
            <a:gsLst>
              <a:gs pos="49000">
                <a:schemeClr val="accent5">
                  <a:lumMod val="60000"/>
                  <a:lumOff val="40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Δι</a:t>
            </a:r>
            <a:r>
              <a:rPr lang="en-US" sz="4000" kern="1200" dirty="0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αβ</a:t>
            </a:r>
            <a:r>
              <a:rPr lang="en-US" sz="4000" kern="12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άζω</a:t>
            </a:r>
            <a:r>
              <a:rPr lang="en-US" sz="4000" kern="1200" dirty="0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tx1"/>
              </a:solidFill>
              <a:latin typeface="Segoe Print" panose="020008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ζ</a:t>
            </a:r>
            <a:r>
              <a:rPr lang="el-GR" sz="4000" kern="1200" dirty="0" err="1">
                <a:solidFill>
                  <a:schemeClr val="tx1"/>
                </a:solidFill>
                <a:latin typeface="Segoe Print" panose="02000800000000000000" pitchFamily="2" charset="0"/>
                <a:ea typeface="+mj-ea"/>
                <a:cs typeface="+mj-cs"/>
              </a:rPr>
              <a:t>αχαρωτά</a:t>
            </a:r>
            <a:endParaRPr lang="en-US" sz="4000" kern="1200" dirty="0">
              <a:solidFill>
                <a:schemeClr val="tx1"/>
              </a:solidFill>
              <a:latin typeface="Segoe Print" panose="02000800000000000000" pitchFamily="2" charset="0"/>
              <a:ea typeface="+mj-ea"/>
              <a:cs typeface="+mj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Sweet Candy Icon Set. Isometric Set Of Sweet Candy Vector Icons.. Royalty  Free Cliparts, Vectors, And Stock Illustration. Image 109085698.">
            <a:extLst>
              <a:ext uri="{FF2B5EF4-FFF2-40B4-BE49-F238E27FC236}">
                <a16:creationId xmlns:a16="http://schemas.microsoft.com/office/drawing/2014/main" id="{44489D76-7E1C-D343-8884-6BFB5541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725751"/>
            <a:ext cx="6408836" cy="52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CDF53-47BD-9B4F-9EB4-B5E5DDFBE02E}"/>
              </a:ext>
            </a:extLst>
          </p:cNvPr>
          <p:cNvSpPr/>
          <p:nvPr/>
        </p:nvSpPr>
        <p:spPr>
          <a:xfrm>
            <a:off x="-257175" y="428625"/>
            <a:ext cx="10088879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3600" b="1" dirty="0"/>
              <a:t>               </a:t>
            </a:r>
            <a:r>
              <a:rPr lang="en-US" sz="3600" b="1" u="sng" dirty="0" err="1"/>
              <a:t>Εκδρομή</a:t>
            </a:r>
            <a:r>
              <a:rPr lang="en-US" sz="3600" b="1" u="sng" dirty="0"/>
              <a:t> </a:t>
            </a:r>
            <a:r>
              <a:rPr lang="en-US" sz="3600" b="1" u="sng" dirty="0" err="1"/>
              <a:t>στο</a:t>
            </a:r>
            <a:r>
              <a:rPr lang="en-US" sz="3600" b="1" u="sng" dirty="0"/>
              <a:t> </a:t>
            </a:r>
            <a:r>
              <a:rPr lang="en-US" sz="3600" b="1" u="sng" dirty="0" err="1"/>
              <a:t>ζ</a:t>
            </a:r>
            <a:r>
              <a:rPr lang="en-US" sz="3600" b="1" u="sng" dirty="0"/>
              <a:t>α</a:t>
            </a:r>
            <a:r>
              <a:rPr lang="en-US" sz="3600" b="1" u="sng" dirty="0" err="1"/>
              <a:t>χ</a:t>
            </a:r>
            <a:r>
              <a:rPr lang="en-US" sz="3600" b="1" u="sng" dirty="0"/>
              <a:t>α</a:t>
            </a:r>
            <a:r>
              <a:rPr lang="en-US" sz="3600" b="1" u="sng" dirty="0" err="1"/>
              <a:t>ρο</a:t>
            </a:r>
            <a:r>
              <a:rPr lang="en-US" sz="3600" b="1" u="sng" dirty="0"/>
              <a:t>π</a:t>
            </a:r>
            <a:r>
              <a:rPr lang="en-US" sz="3600" b="1" u="sng" dirty="0" err="1"/>
              <a:t>λ</a:t>
            </a:r>
            <a:r>
              <a:rPr lang="en-US" sz="3600" b="1" u="sng" dirty="0"/>
              <a:t>α</a:t>
            </a:r>
            <a:r>
              <a:rPr lang="en-US" sz="3600" b="1" u="sng" dirty="0" err="1"/>
              <a:t>στείο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Χθες</a:t>
            </a:r>
            <a:r>
              <a:rPr lang="en-US" sz="3600" dirty="0"/>
              <a:t> π</a:t>
            </a:r>
            <a:r>
              <a:rPr lang="en-US" sz="3600" dirty="0" err="1"/>
              <a:t>ήγ</a:t>
            </a:r>
            <a:r>
              <a:rPr lang="en-US" sz="3600" dirty="0"/>
              <a:t>α</a:t>
            </a:r>
            <a:r>
              <a:rPr lang="en-US" sz="3600" dirty="0" err="1"/>
              <a:t>με</a:t>
            </a:r>
            <a:r>
              <a:rPr lang="en-US" sz="3600" dirty="0"/>
              <a:t> </a:t>
            </a:r>
            <a:r>
              <a:rPr lang="en-US" sz="3600" dirty="0" err="1"/>
              <a:t>εκδρομή</a:t>
            </a:r>
            <a:r>
              <a:rPr lang="en-US" sz="3600" dirty="0"/>
              <a:t> </a:t>
            </a:r>
            <a:r>
              <a:rPr lang="en-US" sz="3600" dirty="0" err="1"/>
              <a:t>στο</a:t>
            </a:r>
            <a:r>
              <a:rPr lang="en-US" sz="3600" dirty="0"/>
              <a:t> </a:t>
            </a:r>
            <a:r>
              <a:rPr lang="en-US" sz="3600" dirty="0" err="1"/>
              <a:t>ζ</a:t>
            </a:r>
            <a:r>
              <a:rPr lang="en-US" sz="3600" dirty="0"/>
              <a:t>α</a:t>
            </a:r>
            <a:r>
              <a:rPr lang="en-US" sz="3600" dirty="0" err="1"/>
              <a:t>χ</a:t>
            </a:r>
            <a:r>
              <a:rPr lang="en-US" sz="3600" dirty="0"/>
              <a:t>α</a:t>
            </a:r>
            <a:r>
              <a:rPr lang="en-US" sz="3600" dirty="0" err="1"/>
              <a:t>ρο</a:t>
            </a:r>
            <a:r>
              <a:rPr lang="en-US" sz="3600" dirty="0"/>
              <a:t>π</a:t>
            </a:r>
            <a:r>
              <a:rPr lang="en-US" sz="3600" dirty="0" err="1"/>
              <a:t>λ</a:t>
            </a:r>
            <a:r>
              <a:rPr lang="en-US" sz="3600" dirty="0"/>
              <a:t>α</a:t>
            </a:r>
            <a:r>
              <a:rPr lang="en-US" sz="3600" dirty="0" err="1"/>
              <a:t>στείο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Ο</a:t>
            </a:r>
            <a:r>
              <a:rPr lang="en-US" sz="3600" dirty="0"/>
              <a:t> </a:t>
            </a:r>
            <a:r>
              <a:rPr lang="en-US" sz="3600" dirty="0" err="1"/>
              <a:t>ζ</a:t>
            </a:r>
            <a:r>
              <a:rPr lang="en-US" sz="3600" dirty="0"/>
              <a:t>α</a:t>
            </a:r>
            <a:r>
              <a:rPr lang="en-US" sz="3600" dirty="0" err="1"/>
              <a:t>χ</a:t>
            </a:r>
            <a:r>
              <a:rPr lang="en-US" sz="3600" dirty="0"/>
              <a:t>α</a:t>
            </a:r>
            <a:r>
              <a:rPr lang="en-US" sz="3600" dirty="0" err="1"/>
              <a:t>ρο</a:t>
            </a:r>
            <a:r>
              <a:rPr lang="en-US" sz="3600" dirty="0"/>
              <a:t>π</a:t>
            </a:r>
            <a:r>
              <a:rPr lang="en-US" sz="3600" dirty="0" err="1"/>
              <a:t>λάστης</a:t>
            </a:r>
            <a:r>
              <a:rPr lang="en-US" sz="3600" dirty="0"/>
              <a:t> </a:t>
            </a:r>
            <a:r>
              <a:rPr lang="en-US" sz="3600" dirty="0" err="1"/>
              <a:t>έκ</a:t>
            </a:r>
            <a:r>
              <a:rPr lang="en-US" sz="3600" dirty="0"/>
              <a:t>α</a:t>
            </a:r>
            <a:r>
              <a:rPr lang="en-US" sz="3600" dirty="0" err="1"/>
              <a:t>νε</a:t>
            </a:r>
            <a:r>
              <a:rPr lang="en-US" sz="3600" dirty="0"/>
              <a:t> </a:t>
            </a:r>
            <a:r>
              <a:rPr lang="en-US" sz="3600" dirty="0" err="1"/>
              <a:t>νόστιμ</a:t>
            </a:r>
            <a:r>
              <a:rPr lang="en-US" sz="3600" dirty="0"/>
              <a:t>α </a:t>
            </a:r>
            <a:r>
              <a:rPr lang="en-US" sz="3600" dirty="0" err="1"/>
              <a:t>γλυκά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Έκ</a:t>
            </a:r>
            <a:r>
              <a:rPr lang="en-US" sz="3600" dirty="0"/>
              <a:t>α</a:t>
            </a:r>
            <a:r>
              <a:rPr lang="en-US" sz="3600" dirty="0" err="1"/>
              <a:t>νε</a:t>
            </a:r>
            <a:r>
              <a:rPr lang="en-US" sz="3600" dirty="0"/>
              <a:t> </a:t>
            </a:r>
            <a:r>
              <a:rPr lang="en-US" sz="3600" dirty="0" err="1"/>
              <a:t>σοκολ</a:t>
            </a:r>
            <a:r>
              <a:rPr lang="en-US" sz="3600" dirty="0"/>
              <a:t>α</a:t>
            </a:r>
            <a:r>
              <a:rPr lang="en-US" sz="3600" dirty="0" err="1"/>
              <a:t>τίν</a:t>
            </a:r>
            <a:r>
              <a:rPr lang="en-US" sz="3600" dirty="0"/>
              <a:t>α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ζελέ</a:t>
            </a:r>
            <a:r>
              <a:rPr lang="en-US" sz="3600" dirty="0"/>
              <a:t> απ</a:t>
            </a:r>
            <a:r>
              <a:rPr lang="en-US" sz="3600" dirty="0" err="1"/>
              <a:t>ό</a:t>
            </a:r>
            <a:r>
              <a:rPr lang="en-US" sz="3600" dirty="0"/>
              <a:t> </a:t>
            </a:r>
            <a:r>
              <a:rPr lang="en-US" sz="3600" dirty="0" err="1"/>
              <a:t>λεμόνι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Στόλισε</a:t>
            </a:r>
            <a:r>
              <a:rPr lang="en-US" sz="3600" dirty="0"/>
              <a:t> </a:t>
            </a:r>
            <a:r>
              <a:rPr lang="en-US" sz="3600" dirty="0" err="1"/>
              <a:t>τη</a:t>
            </a:r>
            <a:r>
              <a:rPr lang="en-US" sz="3600" dirty="0"/>
              <a:t> </a:t>
            </a:r>
            <a:r>
              <a:rPr lang="en-US" sz="3600" dirty="0" err="1"/>
              <a:t>σοκολ</a:t>
            </a:r>
            <a:r>
              <a:rPr lang="en-US" sz="3600" dirty="0"/>
              <a:t>α</a:t>
            </a:r>
            <a:r>
              <a:rPr lang="en-US" sz="3600" dirty="0" err="1"/>
              <a:t>τίν</a:t>
            </a:r>
            <a:r>
              <a:rPr lang="en-US" sz="3600" dirty="0"/>
              <a:t>α </a:t>
            </a:r>
            <a:r>
              <a:rPr lang="en-US" sz="3600" dirty="0" err="1"/>
              <a:t>με</a:t>
            </a:r>
            <a:r>
              <a:rPr lang="en-US" sz="3600" dirty="0"/>
              <a:t> π</a:t>
            </a:r>
            <a:r>
              <a:rPr lang="en-US" sz="3600" dirty="0" err="1"/>
              <a:t>ολύχρωμ</a:t>
            </a:r>
            <a:r>
              <a:rPr lang="en-US" sz="3600" dirty="0"/>
              <a:t>α </a:t>
            </a:r>
            <a:r>
              <a:rPr lang="en-US" sz="3600" dirty="0" err="1"/>
              <a:t>ζ</a:t>
            </a:r>
            <a:r>
              <a:rPr lang="en-US" sz="3600" dirty="0"/>
              <a:t>α</a:t>
            </a:r>
            <a:r>
              <a:rPr lang="en-US" sz="3600" dirty="0" err="1"/>
              <a:t>χ</a:t>
            </a:r>
            <a:r>
              <a:rPr lang="en-US" sz="3600" dirty="0"/>
              <a:t>α</a:t>
            </a:r>
            <a:r>
              <a:rPr lang="en-US" sz="3600" dirty="0" err="1"/>
              <a:t>ρωτά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Ο</a:t>
            </a:r>
            <a:r>
              <a:rPr lang="en-US" sz="3600" dirty="0"/>
              <a:t> </a:t>
            </a:r>
            <a:r>
              <a:rPr lang="en-US" sz="3600" dirty="0" err="1"/>
              <a:t>ζελές</a:t>
            </a:r>
            <a:r>
              <a:rPr lang="en-US" sz="3600" dirty="0"/>
              <a:t> </a:t>
            </a:r>
            <a:r>
              <a:rPr lang="en-US" sz="3600" dirty="0" err="1"/>
              <a:t>έχει</a:t>
            </a:r>
            <a:r>
              <a:rPr lang="en-US" sz="3600" dirty="0"/>
              <a:t> </a:t>
            </a:r>
            <a:r>
              <a:rPr lang="en-US" sz="3600" dirty="0" err="1"/>
              <a:t>κόκκιν</a:t>
            </a:r>
            <a:r>
              <a:rPr lang="en-US" sz="3600" dirty="0"/>
              <a:t>α </a:t>
            </a:r>
            <a:r>
              <a:rPr lang="en-US" sz="3600" dirty="0" err="1"/>
              <a:t>κερ</a:t>
            </a:r>
            <a:r>
              <a:rPr lang="en-US" sz="3600" dirty="0"/>
              <a:t>α</a:t>
            </a:r>
            <a:r>
              <a:rPr lang="en-US" sz="3600" dirty="0" err="1"/>
              <a:t>σάκι</a:t>
            </a:r>
            <a:r>
              <a:rPr lang="en-US" sz="3600" dirty="0"/>
              <a:t>α.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Ο</a:t>
            </a:r>
            <a:r>
              <a:rPr lang="en-US" sz="3600" dirty="0"/>
              <a:t> </a:t>
            </a:r>
            <a:r>
              <a:rPr lang="en-US" sz="3600" dirty="0" err="1"/>
              <a:t>Περικλής</a:t>
            </a:r>
            <a:r>
              <a:rPr lang="en-US" sz="3600" dirty="0"/>
              <a:t> </a:t>
            </a:r>
            <a:r>
              <a:rPr lang="en-US" sz="3600" dirty="0" err="1"/>
              <a:t>έχυσε</a:t>
            </a:r>
            <a:r>
              <a:rPr lang="en-US" sz="3600" dirty="0"/>
              <a:t> </a:t>
            </a:r>
            <a:r>
              <a:rPr lang="en-US" sz="3600" dirty="0" err="1"/>
              <a:t>τη</a:t>
            </a:r>
            <a:r>
              <a:rPr lang="en-US" sz="3600" dirty="0"/>
              <a:t> </a:t>
            </a:r>
            <a:r>
              <a:rPr lang="en-US" sz="3600" dirty="0" err="1"/>
              <a:t>ζάχ</a:t>
            </a:r>
            <a:r>
              <a:rPr lang="en-US" sz="3600" dirty="0"/>
              <a:t>α</a:t>
            </a:r>
            <a:r>
              <a:rPr lang="en-US" sz="3600" dirty="0" err="1"/>
              <a:t>ρη</a:t>
            </a:r>
            <a:r>
              <a:rPr lang="en-US" sz="3600" dirty="0"/>
              <a:t> </a:t>
            </a:r>
            <a:r>
              <a:rPr lang="en-US" sz="3600" dirty="0" err="1"/>
              <a:t>στο</a:t>
            </a:r>
            <a:r>
              <a:rPr lang="en-US" sz="3600" dirty="0"/>
              <a:t> π</a:t>
            </a:r>
            <a:r>
              <a:rPr lang="en-US" sz="3600" dirty="0" err="1"/>
              <a:t>άτωμ</a:t>
            </a:r>
            <a:r>
              <a:rPr lang="en-US" sz="3600" dirty="0"/>
              <a:t>α. </a:t>
            </a:r>
            <a:r>
              <a:rPr lang="en-US" sz="3600" dirty="0" err="1"/>
              <a:t>Είν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π</a:t>
            </a:r>
            <a:r>
              <a:rPr lang="en-US" sz="3600" dirty="0" err="1"/>
              <a:t>ολύ</a:t>
            </a:r>
            <a:r>
              <a:rPr lang="en-US" sz="3600" dirty="0"/>
              <a:t> </a:t>
            </a:r>
            <a:r>
              <a:rPr lang="en-US" sz="3600" dirty="0" err="1"/>
              <a:t>ζωηρός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09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9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weet Shop. Street View. Royalty Free Cliparts, Vectors, And Stock  Illustration. Image 55913056.">
            <a:extLst>
              <a:ext uri="{FF2B5EF4-FFF2-40B4-BE49-F238E27FC236}">
                <a16:creationId xmlns:a16="http://schemas.microsoft.com/office/drawing/2014/main" id="{24D563F9-9DE1-9940-9DAA-B129B4451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8" b="-8"/>
          <a:stretch/>
        </p:blipFill>
        <p:spPr bwMode="auto">
          <a:xfrm>
            <a:off x="9029206" y="244211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29C453-4F10-D744-980E-5D8762BA1D4A}"/>
              </a:ext>
            </a:extLst>
          </p:cNvPr>
          <p:cNvSpPr txBox="1"/>
          <p:nvPr/>
        </p:nvSpPr>
        <p:spPr>
          <a:xfrm>
            <a:off x="11622786" y="2302691"/>
            <a:ext cx="14144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b="1" dirty="0"/>
          </a:p>
          <a:p>
            <a:endParaRPr lang="el-GR" sz="2000" b="1" dirty="0"/>
          </a:p>
          <a:p>
            <a:r>
              <a:rPr lang="el-GR" sz="2800" b="1" dirty="0"/>
              <a:t>Α</a:t>
            </a:r>
          </a:p>
          <a:p>
            <a:r>
              <a:rPr lang="el-GR" sz="2800" b="1" dirty="0"/>
              <a:t>Ν</a:t>
            </a:r>
          </a:p>
          <a:p>
            <a:r>
              <a:rPr lang="el-GR" sz="2800" b="1" dirty="0"/>
              <a:t>Α</a:t>
            </a:r>
          </a:p>
          <a:p>
            <a:r>
              <a:rPr lang="el-GR" sz="2800" b="1" dirty="0"/>
              <a:t>Γ</a:t>
            </a:r>
          </a:p>
          <a:p>
            <a:r>
              <a:rPr lang="el-GR" sz="2800" b="1" dirty="0"/>
              <a:t>Ν</a:t>
            </a:r>
          </a:p>
          <a:p>
            <a:r>
              <a:rPr lang="el-GR" sz="2800" b="1" dirty="0"/>
              <a:t>Ω</a:t>
            </a:r>
          </a:p>
          <a:p>
            <a:r>
              <a:rPr lang="el-GR" sz="2800" b="1" dirty="0"/>
              <a:t>Σ</a:t>
            </a:r>
          </a:p>
          <a:p>
            <a:r>
              <a:rPr lang="el-GR" sz="2800" b="1" dirty="0"/>
              <a:t>Η</a:t>
            </a:r>
          </a:p>
          <a:p>
            <a:r>
              <a:rPr lang="el-GR" sz="2800" b="1" dirty="0"/>
              <a:t>Σ</a:t>
            </a:r>
            <a:endParaRPr lang="en-AT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74BFA8-F18C-C54D-B657-54F2DA5DD708}"/>
              </a:ext>
            </a:extLst>
          </p:cNvPr>
          <p:cNvSpPr/>
          <p:nvPr/>
        </p:nvSpPr>
        <p:spPr>
          <a:xfrm>
            <a:off x="10344150" y="0"/>
            <a:ext cx="51805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Σ</a:t>
            </a:r>
          </a:p>
          <a:p>
            <a:r>
              <a:rPr lang="el-GR" sz="2800" b="1" dirty="0"/>
              <a:t>Ο</a:t>
            </a:r>
          </a:p>
          <a:p>
            <a:r>
              <a:rPr lang="el-GR" sz="2800" b="1" dirty="0"/>
              <a:t>Υ</a:t>
            </a:r>
          </a:p>
          <a:p>
            <a:r>
              <a:rPr lang="el-GR" sz="2800" b="1" dirty="0"/>
              <a:t>Π</a:t>
            </a:r>
          </a:p>
          <a:p>
            <a:r>
              <a:rPr lang="el-GR" sz="2800" b="1" dirty="0"/>
              <a:t>Ε</a:t>
            </a:r>
          </a:p>
          <a:p>
            <a:r>
              <a:rPr lang="el-GR" sz="2800" b="1" dirty="0"/>
              <a:t>Ρ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21B5C0-E61C-994A-BCF4-4018664E1737}"/>
              </a:ext>
            </a:extLst>
          </p:cNvPr>
          <p:cNvSpPr/>
          <p:nvPr/>
        </p:nvSpPr>
        <p:spPr>
          <a:xfrm>
            <a:off x="11022376" y="1900479"/>
            <a:ext cx="623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Δ</a:t>
            </a:r>
          </a:p>
          <a:p>
            <a:r>
              <a:rPr lang="el-GR" sz="2800" b="1" dirty="0"/>
              <a:t>Υ</a:t>
            </a:r>
          </a:p>
          <a:p>
            <a:r>
              <a:rPr lang="el-GR" sz="2800" b="1" dirty="0"/>
              <a:t>Ν</a:t>
            </a:r>
          </a:p>
          <a:p>
            <a:r>
              <a:rPr lang="el-GR" sz="2800" b="1" dirty="0"/>
              <a:t>Α</a:t>
            </a:r>
          </a:p>
          <a:p>
            <a:r>
              <a:rPr lang="el-GR" sz="2800" b="1" dirty="0"/>
              <a:t>Μ</a:t>
            </a:r>
          </a:p>
          <a:p>
            <a:r>
              <a:rPr lang="el-GR" sz="2800" b="1" dirty="0"/>
              <a:t>Η</a:t>
            </a:r>
          </a:p>
        </p:txBody>
      </p:sp>
      <p:pic>
        <p:nvPicPr>
          <p:cNvPr id="11" name="Audio Recording 26.01.2021 at 17:55:06" descr="Audio Recording 26.01.2021 at 17:55:06">
            <a:hlinkClick r:id="" action="ppaction://media"/>
            <a:extLst>
              <a:ext uri="{FF2B5EF4-FFF2-40B4-BE49-F238E27FC236}">
                <a16:creationId xmlns:a16="http://schemas.microsoft.com/office/drawing/2014/main" id="{D1D745E0-4F9A-F247-93DB-037687219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22786" y="137440"/>
            <a:ext cx="429878" cy="429878"/>
          </a:xfrm>
          <a:prstGeom prst="rect">
            <a:avLst/>
          </a:prstGeom>
        </p:spPr>
      </p:pic>
      <p:pic>
        <p:nvPicPr>
          <p:cNvPr id="14" name="Audio Recording 26.01.2021 at 17:58:32" descr="Audio Recording 26.01.2021 at 17:58:32">
            <a:hlinkClick r:id="" action="ppaction://media"/>
            <a:extLst>
              <a:ext uri="{FF2B5EF4-FFF2-40B4-BE49-F238E27FC236}">
                <a16:creationId xmlns:a16="http://schemas.microsoft.com/office/drawing/2014/main" id="{1AF7B94F-F931-6F46-BEAA-C522C8578E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25304" y="932428"/>
            <a:ext cx="406400" cy="406400"/>
          </a:xfrm>
          <a:prstGeom prst="rect">
            <a:avLst/>
          </a:prstGeom>
        </p:spPr>
      </p:pic>
      <p:pic>
        <p:nvPicPr>
          <p:cNvPr id="26" name="Audio Recording 26.01.2021 at 18:14:22" descr="Audio Recording 26.01.2021 at 18:14:22">
            <a:hlinkClick r:id="" action="ppaction://media"/>
            <a:extLst>
              <a:ext uri="{FF2B5EF4-FFF2-40B4-BE49-F238E27FC236}">
                <a16:creationId xmlns:a16="http://schemas.microsoft.com/office/drawing/2014/main" id="{25CFA7A1-0EE5-204B-9D07-963E28024B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83999" y="4309082"/>
            <a:ext cx="573087" cy="573087"/>
          </a:xfrm>
          <a:prstGeom prst="rect">
            <a:avLst/>
          </a:prstGeom>
        </p:spPr>
      </p:pic>
      <p:pic>
        <p:nvPicPr>
          <p:cNvPr id="28" name="Audio Recording 26.01.2021 at 18:16:24" descr="Audio Recording 26.01.2021 at 18:16:24">
            <a:hlinkClick r:id="" action="ppaction://media"/>
            <a:extLst>
              <a:ext uri="{FF2B5EF4-FFF2-40B4-BE49-F238E27FC236}">
                <a16:creationId xmlns:a16="http://schemas.microsoft.com/office/drawing/2014/main" id="{BFB97113-2A17-6B40-B5B5-D39ADAB5530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81743" y="1681052"/>
            <a:ext cx="506413" cy="506413"/>
          </a:xfrm>
          <a:prstGeom prst="rect">
            <a:avLst/>
          </a:prstGeom>
        </p:spPr>
      </p:pic>
      <p:pic>
        <p:nvPicPr>
          <p:cNvPr id="29" name="Audio Recording 26.01.2021 at 18:17:06" descr="Audio Recording 26.01.2021 at 18:17:06">
            <a:hlinkClick r:id="" action="ppaction://media"/>
            <a:extLst>
              <a:ext uri="{FF2B5EF4-FFF2-40B4-BE49-F238E27FC236}">
                <a16:creationId xmlns:a16="http://schemas.microsoft.com/office/drawing/2014/main" id="{5EC819B5-FC62-594C-9726-EC051A38418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554503" y="2442117"/>
            <a:ext cx="534846" cy="534846"/>
          </a:xfrm>
          <a:prstGeom prst="rect">
            <a:avLst/>
          </a:prstGeom>
        </p:spPr>
      </p:pic>
      <p:pic>
        <p:nvPicPr>
          <p:cNvPr id="31" name="Audio Recording 26.01.2021 at 18:18:25" descr="Audio Recording 26.01.2021 at 18:18:25">
            <a:hlinkClick r:id="" action="ppaction://media"/>
            <a:extLst>
              <a:ext uri="{FF2B5EF4-FFF2-40B4-BE49-F238E27FC236}">
                <a16:creationId xmlns:a16="http://schemas.microsoft.com/office/drawing/2014/main" id="{D26BAE8B-2803-1A4C-A71F-E5EEDAECE15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340249" y="3154115"/>
            <a:ext cx="549769" cy="549769"/>
          </a:xfrm>
          <a:prstGeom prst="rect">
            <a:avLst/>
          </a:prstGeom>
        </p:spPr>
      </p:pic>
      <p:pic>
        <p:nvPicPr>
          <p:cNvPr id="32" name="Audio Recording 26.01.2021 at 18:20:24" descr="Audio Recording 26.01.2021 at 18:20:24">
            <a:hlinkClick r:id="" action="ppaction://media"/>
            <a:extLst>
              <a:ext uri="{FF2B5EF4-FFF2-40B4-BE49-F238E27FC236}">
                <a16:creationId xmlns:a16="http://schemas.microsoft.com/office/drawing/2014/main" id="{E6671B89-A521-F945-A286-C5D038E84C5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70344" y="4865742"/>
            <a:ext cx="677808" cy="677808"/>
          </a:xfrm>
          <a:prstGeom prst="rect">
            <a:avLst/>
          </a:prstGeom>
        </p:spPr>
      </p:pic>
      <p:pic>
        <p:nvPicPr>
          <p:cNvPr id="33" name="Audio Recording 26.01.2021 at 18:21:13" descr="Audio Recording 26.01.2021 at 18:21:13">
            <a:hlinkClick r:id="" action="ppaction://media"/>
            <a:extLst>
              <a:ext uri="{FF2B5EF4-FFF2-40B4-BE49-F238E27FC236}">
                <a16:creationId xmlns:a16="http://schemas.microsoft.com/office/drawing/2014/main" id="{C1D559E6-0A11-8848-90F8-1F03DF0EE01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25304" y="6012400"/>
            <a:ext cx="677808" cy="6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1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4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518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428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73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CDF53-47BD-9B4F-9EB4-B5E5DDFBE02E}"/>
              </a:ext>
            </a:extLst>
          </p:cNvPr>
          <p:cNvSpPr/>
          <p:nvPr/>
        </p:nvSpPr>
        <p:spPr>
          <a:xfrm>
            <a:off x="106740" y="271463"/>
            <a:ext cx="10088879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3600" b="1" dirty="0"/>
              <a:t>               </a:t>
            </a:r>
            <a:r>
              <a:rPr lang="en-US" sz="3600" b="1" u="sng" dirty="0" err="1"/>
              <a:t>Εκδρομή</a:t>
            </a:r>
            <a:r>
              <a:rPr lang="en-US" sz="3600" b="1" u="sng" dirty="0"/>
              <a:t> </a:t>
            </a:r>
            <a:r>
              <a:rPr lang="en-US" sz="3600" b="1" u="sng" dirty="0" err="1"/>
              <a:t>στο</a:t>
            </a:r>
            <a:r>
              <a:rPr lang="en-US" sz="3600" b="1" u="sng" dirty="0"/>
              <a:t> </a:t>
            </a:r>
            <a:r>
              <a:rPr lang="en-US" sz="3600" b="1" u="sng" dirty="0" err="1"/>
              <a:t>ζ</a:t>
            </a:r>
            <a:r>
              <a:rPr lang="en-US" sz="3600" b="1" u="sng" dirty="0"/>
              <a:t>α</a:t>
            </a:r>
            <a:r>
              <a:rPr lang="en-US" sz="3600" b="1" u="sng" dirty="0" err="1"/>
              <a:t>χ</a:t>
            </a:r>
            <a:r>
              <a:rPr lang="en-US" sz="3600" b="1" u="sng" dirty="0"/>
              <a:t>α</a:t>
            </a:r>
            <a:r>
              <a:rPr lang="en-US" sz="3600" b="1" u="sng" dirty="0" err="1"/>
              <a:t>ρο</a:t>
            </a:r>
            <a:r>
              <a:rPr lang="en-US" sz="3600" b="1" u="sng" dirty="0"/>
              <a:t>π</a:t>
            </a:r>
            <a:r>
              <a:rPr lang="en-US" sz="3600" b="1" u="sng" dirty="0" err="1"/>
              <a:t>λ</a:t>
            </a:r>
            <a:r>
              <a:rPr lang="en-US" sz="3600" b="1" u="sng" dirty="0"/>
              <a:t>α</a:t>
            </a:r>
            <a:r>
              <a:rPr lang="en-US" sz="3600" b="1" u="sng" dirty="0" err="1"/>
              <a:t>στείο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Χθες</a:t>
            </a:r>
            <a:r>
              <a:rPr lang="en-US" sz="3600" dirty="0"/>
              <a:t> π</a:t>
            </a:r>
            <a:r>
              <a:rPr lang="en-US" sz="3600" dirty="0" err="1"/>
              <a:t>ήγ</a:t>
            </a:r>
            <a:r>
              <a:rPr lang="en-US" sz="3600" dirty="0"/>
              <a:t>α</a:t>
            </a:r>
            <a:r>
              <a:rPr lang="en-US" sz="3600" dirty="0" err="1"/>
              <a:t>με</a:t>
            </a:r>
            <a:r>
              <a:rPr lang="en-US" sz="3600" dirty="0"/>
              <a:t> </a:t>
            </a:r>
            <a:r>
              <a:rPr lang="en-US" sz="3600" dirty="0" err="1"/>
              <a:t>εκδρομή</a:t>
            </a:r>
            <a:r>
              <a:rPr lang="en-US" sz="3600" dirty="0"/>
              <a:t> </a:t>
            </a:r>
            <a:r>
              <a:rPr lang="en-US" sz="3600" dirty="0" err="1"/>
              <a:t>στο</a:t>
            </a:r>
            <a:r>
              <a:rPr lang="en-US" sz="3600" dirty="0"/>
              <a:t> </a:t>
            </a:r>
            <a:r>
              <a:rPr lang="en-US" sz="3600" dirty="0" err="1"/>
              <a:t>ζ</a:t>
            </a:r>
            <a:r>
              <a:rPr lang="en-US" sz="3600" dirty="0"/>
              <a:t>α</a:t>
            </a:r>
            <a:r>
              <a:rPr lang="en-US" sz="3600" dirty="0" err="1"/>
              <a:t>χ</a:t>
            </a:r>
            <a:r>
              <a:rPr lang="en-US" sz="3600" dirty="0"/>
              <a:t>α</a:t>
            </a:r>
            <a:r>
              <a:rPr lang="en-US" sz="3600" dirty="0" err="1"/>
              <a:t>ρο</a:t>
            </a:r>
            <a:r>
              <a:rPr lang="en-US" sz="3600" dirty="0"/>
              <a:t>π</a:t>
            </a:r>
            <a:r>
              <a:rPr lang="en-US" sz="3600" dirty="0" err="1"/>
              <a:t>λ</a:t>
            </a:r>
            <a:r>
              <a:rPr lang="en-US" sz="3600" dirty="0"/>
              <a:t>α</a:t>
            </a:r>
            <a:r>
              <a:rPr lang="en-US" sz="3600" dirty="0" err="1"/>
              <a:t>στείο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Ο</a:t>
            </a:r>
            <a:r>
              <a:rPr lang="en-US" sz="3600" dirty="0"/>
              <a:t> </a:t>
            </a:r>
            <a:r>
              <a:rPr lang="en-US" sz="3600" dirty="0" err="1"/>
              <a:t>ζ</a:t>
            </a:r>
            <a:r>
              <a:rPr lang="en-US" sz="3600" dirty="0"/>
              <a:t>α</a:t>
            </a:r>
            <a:r>
              <a:rPr lang="en-US" sz="3600" dirty="0" err="1"/>
              <a:t>χ</a:t>
            </a:r>
            <a:r>
              <a:rPr lang="en-US" sz="3600" dirty="0"/>
              <a:t>α</a:t>
            </a:r>
            <a:r>
              <a:rPr lang="en-US" sz="3600" dirty="0" err="1"/>
              <a:t>ρο</a:t>
            </a:r>
            <a:r>
              <a:rPr lang="en-US" sz="3600" dirty="0"/>
              <a:t>π</a:t>
            </a:r>
            <a:r>
              <a:rPr lang="en-US" sz="3600" dirty="0" err="1"/>
              <a:t>λάστης</a:t>
            </a:r>
            <a:r>
              <a:rPr lang="en-US" sz="3600" dirty="0"/>
              <a:t> </a:t>
            </a:r>
            <a:r>
              <a:rPr lang="en-US" sz="3600" dirty="0" err="1"/>
              <a:t>έκ</a:t>
            </a:r>
            <a:r>
              <a:rPr lang="en-US" sz="3600" dirty="0"/>
              <a:t>α</a:t>
            </a:r>
            <a:r>
              <a:rPr lang="en-US" sz="3600" dirty="0" err="1"/>
              <a:t>νε</a:t>
            </a:r>
            <a:r>
              <a:rPr lang="en-US" sz="3600" dirty="0"/>
              <a:t> </a:t>
            </a:r>
            <a:r>
              <a:rPr lang="en-US" sz="3600" dirty="0" err="1"/>
              <a:t>νόστιμ</a:t>
            </a:r>
            <a:r>
              <a:rPr lang="en-US" sz="3600" dirty="0"/>
              <a:t>α </a:t>
            </a:r>
            <a:r>
              <a:rPr lang="en-US" sz="3600" dirty="0" err="1"/>
              <a:t>γλυκά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Έκ</a:t>
            </a:r>
            <a:r>
              <a:rPr lang="en-US" sz="3600" dirty="0"/>
              <a:t>α</a:t>
            </a:r>
            <a:r>
              <a:rPr lang="en-US" sz="3600" dirty="0" err="1"/>
              <a:t>νε</a:t>
            </a:r>
            <a:r>
              <a:rPr lang="en-US" sz="3600" dirty="0"/>
              <a:t> </a:t>
            </a:r>
            <a:r>
              <a:rPr lang="en-US" sz="3600" dirty="0" err="1"/>
              <a:t>σοκολ</a:t>
            </a:r>
            <a:r>
              <a:rPr lang="en-US" sz="3600" dirty="0"/>
              <a:t>α</a:t>
            </a:r>
            <a:r>
              <a:rPr lang="en-US" sz="3600" dirty="0" err="1"/>
              <a:t>τίν</a:t>
            </a:r>
            <a:r>
              <a:rPr lang="en-US" sz="3600" dirty="0"/>
              <a:t>α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ζελέ</a:t>
            </a:r>
            <a:r>
              <a:rPr lang="en-US" sz="3600" dirty="0"/>
              <a:t> απ</a:t>
            </a:r>
            <a:r>
              <a:rPr lang="en-US" sz="3600" dirty="0" err="1"/>
              <a:t>ό</a:t>
            </a:r>
            <a:r>
              <a:rPr lang="en-US" sz="3600" dirty="0"/>
              <a:t> </a:t>
            </a:r>
            <a:r>
              <a:rPr lang="en-US" sz="3600" dirty="0" err="1"/>
              <a:t>λεμόνι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Στόλισε</a:t>
            </a:r>
            <a:r>
              <a:rPr lang="en-US" sz="3600" dirty="0"/>
              <a:t> </a:t>
            </a:r>
            <a:r>
              <a:rPr lang="en-US" sz="3600" dirty="0" err="1"/>
              <a:t>τη</a:t>
            </a:r>
            <a:r>
              <a:rPr lang="en-US" sz="3600" dirty="0"/>
              <a:t> </a:t>
            </a:r>
            <a:r>
              <a:rPr lang="en-US" sz="3600" dirty="0" err="1"/>
              <a:t>σοκολ</a:t>
            </a:r>
            <a:r>
              <a:rPr lang="en-US" sz="3600" dirty="0"/>
              <a:t>α</a:t>
            </a:r>
            <a:r>
              <a:rPr lang="en-US" sz="3600" dirty="0" err="1"/>
              <a:t>τίν</a:t>
            </a:r>
            <a:r>
              <a:rPr lang="en-US" sz="3600" dirty="0"/>
              <a:t>α </a:t>
            </a:r>
            <a:r>
              <a:rPr lang="en-US" sz="3600" dirty="0" err="1"/>
              <a:t>με</a:t>
            </a:r>
            <a:r>
              <a:rPr lang="en-US" sz="3600" dirty="0"/>
              <a:t> π</a:t>
            </a:r>
            <a:r>
              <a:rPr lang="en-US" sz="3600" dirty="0" err="1"/>
              <a:t>ολύχρωμ</a:t>
            </a:r>
            <a:r>
              <a:rPr lang="en-US" sz="3600" dirty="0"/>
              <a:t>α </a:t>
            </a:r>
            <a:r>
              <a:rPr lang="en-US" sz="3600" dirty="0" err="1"/>
              <a:t>ζ</a:t>
            </a:r>
            <a:r>
              <a:rPr lang="en-US" sz="3600" dirty="0"/>
              <a:t>α</a:t>
            </a:r>
            <a:r>
              <a:rPr lang="en-US" sz="3600" dirty="0" err="1"/>
              <a:t>χ</a:t>
            </a:r>
            <a:r>
              <a:rPr lang="en-US" sz="3600" dirty="0"/>
              <a:t>α</a:t>
            </a:r>
            <a:r>
              <a:rPr lang="en-US" sz="3600" dirty="0" err="1"/>
              <a:t>ρωτά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Ο</a:t>
            </a:r>
            <a:r>
              <a:rPr lang="en-US" sz="3600" dirty="0"/>
              <a:t> </a:t>
            </a:r>
            <a:r>
              <a:rPr lang="en-US" sz="3600" dirty="0" err="1"/>
              <a:t>ζελές</a:t>
            </a:r>
            <a:r>
              <a:rPr lang="en-US" sz="3600" dirty="0"/>
              <a:t> </a:t>
            </a:r>
            <a:r>
              <a:rPr lang="en-US" sz="3600" dirty="0" err="1"/>
              <a:t>έχει</a:t>
            </a:r>
            <a:r>
              <a:rPr lang="en-US" sz="3600" dirty="0"/>
              <a:t> </a:t>
            </a:r>
            <a:r>
              <a:rPr lang="en-US" sz="3600" dirty="0" err="1"/>
              <a:t>κόκκιν</a:t>
            </a:r>
            <a:r>
              <a:rPr lang="en-US" sz="3600" dirty="0"/>
              <a:t>α </a:t>
            </a:r>
            <a:r>
              <a:rPr lang="en-US" sz="3600" dirty="0" err="1"/>
              <a:t>κερ</a:t>
            </a:r>
            <a:r>
              <a:rPr lang="en-US" sz="3600" dirty="0"/>
              <a:t>α</a:t>
            </a:r>
            <a:r>
              <a:rPr lang="en-US" sz="3600" dirty="0" err="1"/>
              <a:t>σάκι</a:t>
            </a:r>
            <a:r>
              <a:rPr lang="en-US" sz="3600" dirty="0"/>
              <a:t>α. </a:t>
            </a:r>
            <a:endParaRPr lang="en-US" sz="3600" dirty="0">
              <a:effectLst/>
            </a:endParaRPr>
          </a:p>
          <a:p>
            <a:pPr marL="457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Ο</a:t>
            </a:r>
            <a:r>
              <a:rPr lang="en-US" sz="3600" dirty="0"/>
              <a:t> </a:t>
            </a:r>
            <a:r>
              <a:rPr lang="en-US" sz="3600" dirty="0" err="1"/>
              <a:t>Περικλής</a:t>
            </a:r>
            <a:r>
              <a:rPr lang="en-US" sz="3600" dirty="0"/>
              <a:t> </a:t>
            </a:r>
            <a:r>
              <a:rPr lang="en-US" sz="3600" dirty="0" err="1"/>
              <a:t>έχυσε</a:t>
            </a:r>
            <a:r>
              <a:rPr lang="en-US" sz="3600" dirty="0"/>
              <a:t> </a:t>
            </a:r>
            <a:r>
              <a:rPr lang="en-US" sz="3600" dirty="0" err="1"/>
              <a:t>τη</a:t>
            </a:r>
            <a:r>
              <a:rPr lang="en-US" sz="3600" dirty="0"/>
              <a:t> </a:t>
            </a:r>
            <a:r>
              <a:rPr lang="en-US" sz="3600" dirty="0" err="1"/>
              <a:t>ζάχ</a:t>
            </a:r>
            <a:r>
              <a:rPr lang="en-US" sz="3600" dirty="0"/>
              <a:t>α</a:t>
            </a:r>
            <a:r>
              <a:rPr lang="en-US" sz="3600" dirty="0" err="1"/>
              <a:t>ρη</a:t>
            </a:r>
            <a:r>
              <a:rPr lang="en-US" sz="3600" dirty="0"/>
              <a:t> </a:t>
            </a:r>
            <a:r>
              <a:rPr lang="en-US" sz="3600" dirty="0" err="1"/>
              <a:t>στο</a:t>
            </a:r>
            <a:r>
              <a:rPr lang="en-US" sz="3600" dirty="0"/>
              <a:t> π</a:t>
            </a:r>
            <a:r>
              <a:rPr lang="en-US" sz="3600" dirty="0" err="1"/>
              <a:t>άτωμ</a:t>
            </a:r>
            <a:r>
              <a:rPr lang="en-US" sz="3600" dirty="0"/>
              <a:t>α. </a:t>
            </a:r>
            <a:r>
              <a:rPr lang="en-US" sz="3600" dirty="0" err="1"/>
              <a:t>Είν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π</a:t>
            </a:r>
            <a:r>
              <a:rPr lang="en-US" sz="3600" dirty="0" err="1"/>
              <a:t>ολύ</a:t>
            </a:r>
            <a:r>
              <a:rPr lang="en-US" sz="3600" dirty="0"/>
              <a:t> </a:t>
            </a:r>
            <a:r>
              <a:rPr lang="en-US" sz="3600" dirty="0" err="1"/>
              <a:t>ζωηρός</a:t>
            </a:r>
            <a:r>
              <a:rPr lang="en-US" sz="3600" dirty="0"/>
              <a:t>. </a:t>
            </a:r>
            <a:endParaRPr lang="en-US" sz="3600" dirty="0">
              <a:effectLst/>
            </a:endParaRPr>
          </a:p>
        </p:txBody>
      </p:sp>
      <p:pic>
        <p:nvPicPr>
          <p:cNvPr id="9218" name="Picture 2" descr="Sweet Shop. Street View. Royalty Free Cliparts, Vectors, And Stock  Illustration. Image 55913056.">
            <a:extLst>
              <a:ext uri="{FF2B5EF4-FFF2-40B4-BE49-F238E27FC236}">
                <a16:creationId xmlns:a16="http://schemas.microsoft.com/office/drawing/2014/main" id="{24D563F9-9DE1-9940-9DAA-B129B4451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8" b="-8"/>
          <a:stretch/>
        </p:blipFill>
        <p:spPr bwMode="auto">
          <a:xfrm>
            <a:off x="9574279" y="4006581"/>
            <a:ext cx="2584105" cy="257995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6 - Εικόνα" descr="smiley happy.jpg">
            <a:extLst>
              <a:ext uri="{FF2B5EF4-FFF2-40B4-BE49-F238E27FC236}">
                <a16:creationId xmlns:a16="http://schemas.microsoft.com/office/drawing/2014/main" id="{0F5BC3B5-0735-344F-9412-576D6434115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45774" y="477569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Pin on emojis">
            <a:extLst>
              <a:ext uri="{FF2B5EF4-FFF2-40B4-BE49-F238E27FC236}">
                <a16:creationId xmlns:a16="http://schemas.microsoft.com/office/drawing/2014/main" id="{C071A198-C07D-5C46-A9B3-2617854D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29800" y="477569"/>
            <a:ext cx="2016224" cy="2232248"/>
          </a:xfrm>
          <a:prstGeom prst="rect">
            <a:avLst/>
          </a:prstGeom>
          <a:noFill/>
        </p:spPr>
      </p:pic>
      <p:pic>
        <p:nvPicPr>
          <p:cNvPr id="3" name="Audio Recording 26.01.2021 at 18:53:14" descr="Audio Recording 26.01.2021 at 18:53:14">
            <a:hlinkClick r:id="" action="ppaction://media"/>
            <a:extLst>
              <a:ext uri="{FF2B5EF4-FFF2-40B4-BE49-F238E27FC236}">
                <a16:creationId xmlns:a16="http://schemas.microsoft.com/office/drawing/2014/main" id="{4BBBC156-8E71-F049-AB40-44F117F15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3087" y="2709817"/>
            <a:ext cx="498376" cy="498376"/>
          </a:xfrm>
          <a:prstGeom prst="rect">
            <a:avLst/>
          </a:prstGeom>
        </p:spPr>
      </p:pic>
      <p:pic>
        <p:nvPicPr>
          <p:cNvPr id="5" name="Audio Recording 26.01.2021 at 18:56:41" descr="Audio Recording 26.01.2021 at 18:56:41">
            <a:hlinkClick r:id="" action="ppaction://media"/>
            <a:extLst>
              <a:ext uri="{FF2B5EF4-FFF2-40B4-BE49-F238E27FC236}">
                <a16:creationId xmlns:a16="http://schemas.microsoft.com/office/drawing/2014/main" id="{47E35A95-89A0-5D47-BB03-01DD544B5B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3087" y="3387678"/>
            <a:ext cx="498377" cy="4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318</Words>
  <Application>Microsoft Macintosh PowerPoint</Application>
  <PresentationFormat>Widescreen</PresentationFormat>
  <Paragraphs>105</Paragraphs>
  <Slides>13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MariaAvraam</vt:lpstr>
      <vt:lpstr>Segoe Print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Οικογενειες λεξεων</dc:title>
  <dc:creator>nicoletta zacharia</dc:creator>
  <cp:lastModifiedBy>nicoletta zacharia</cp:lastModifiedBy>
  <cp:revision>34</cp:revision>
  <dcterms:created xsi:type="dcterms:W3CDTF">2021-01-24T22:01:07Z</dcterms:created>
  <dcterms:modified xsi:type="dcterms:W3CDTF">2021-01-27T09:12:26Z</dcterms:modified>
</cp:coreProperties>
</file>