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70" r:id="rId4"/>
    <p:sldId id="260" r:id="rId5"/>
    <p:sldId id="284" r:id="rId6"/>
    <p:sldId id="261" r:id="rId7"/>
    <p:sldId id="262" r:id="rId8"/>
    <p:sldId id="281" r:id="rId9"/>
    <p:sldId id="263" r:id="rId10"/>
    <p:sldId id="264" r:id="rId11"/>
    <p:sldId id="257" r:id="rId12"/>
    <p:sldId id="282" r:id="rId13"/>
    <p:sldId id="268" r:id="rId14"/>
    <p:sldId id="267" r:id="rId15"/>
    <p:sldId id="265" r:id="rId16"/>
    <p:sldId id="266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69" r:id="rId26"/>
    <p:sldId id="277" r:id="rId27"/>
    <p:sldId id="278" r:id="rId28"/>
    <p:sldId id="279" r:id="rId29"/>
    <p:sldId id="280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3C9E4-D849-4973-B1EF-20B9DAEE0546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93593-E6A0-416F-9C9F-9A18A18BCD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79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1η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58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31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 </a:t>
            </a:r>
            <a:br>
              <a:rPr lang="en-US" sz="1200" dirty="0" smtClean="0"/>
            </a:br>
            <a:r>
              <a:rPr lang="el-GR" sz="1200" dirty="0" smtClean="0"/>
              <a:t>Ε</a:t>
            </a:r>
            <a:r>
              <a:rPr lang="en-US" sz="1200" dirty="0" smtClean="0"/>
              <a:t>ξαφα</a:t>
            </a:r>
            <a:r>
              <a:rPr lang="en-US" sz="1200" dirty="0" err="1" smtClean="0"/>
              <a:t>νίζοντ</a:t>
            </a:r>
            <a:r>
              <a:rPr lang="en-US" sz="1200" dirty="0" smtClean="0"/>
              <a:t>αι λέξεις και μένουν μόνο οι λέξεις με το νέο σύμφωνο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72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Παρουσιάζω γράμμα και γραφή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Παρουσιάζω γράμμα και γραφή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άζουμε</a:t>
            </a:r>
            <a:r>
              <a:rPr lang="en-US" sz="1200" dirty="0" smtClean="0"/>
              <a:t> </a:t>
            </a:r>
            <a:r>
              <a:rPr lang="en-US" sz="1200" dirty="0" err="1" smtClean="0"/>
              <a:t>ολοι</a:t>
            </a:r>
            <a:r>
              <a:rPr lang="en-US" sz="1200" dirty="0" smtClean="0"/>
              <a:t> μα</a:t>
            </a:r>
            <a:r>
              <a:rPr lang="en-US" sz="1200" dirty="0" err="1" smtClean="0"/>
              <a:t>ζί</a:t>
            </a:r>
            <a:r>
              <a:rPr lang="en-US" sz="1200" dirty="0" smtClean="0"/>
              <a:t>. </a:t>
            </a:r>
            <a:r>
              <a:rPr lang="en-US" sz="1200" dirty="0" err="1" smtClean="0"/>
              <a:t>Κυκλώνουμε</a:t>
            </a:r>
            <a:r>
              <a:rPr lang="en-US" sz="1200" dirty="0" smtClean="0"/>
              <a:t> </a:t>
            </a:r>
            <a:r>
              <a:rPr lang="en-US" sz="1200" dirty="0" err="1" smtClean="0"/>
              <a:t>με</a:t>
            </a:r>
            <a:r>
              <a:rPr lang="en-US" sz="1200" dirty="0" smtClean="0"/>
              <a:t> </a:t>
            </a:r>
            <a:r>
              <a:rPr lang="en-US" sz="1200" dirty="0" err="1" smtClean="0"/>
              <a:t>κόκκινο</a:t>
            </a:r>
            <a:r>
              <a:rPr lang="en-US" sz="1200" dirty="0" smtClean="0"/>
              <a:t> τα Ζ </a:t>
            </a:r>
            <a:r>
              <a:rPr lang="en-US" sz="1200" dirty="0" err="1" smtClean="0"/>
              <a:t>ζ</a:t>
            </a:r>
            <a:r>
              <a:rPr lang="en-US" sz="1200" dirty="0" smtClean="0"/>
              <a:t> και </a:t>
            </a:r>
            <a:r>
              <a:rPr lang="en-US" sz="1200" dirty="0" err="1" smtClean="0"/>
              <a:t>με</a:t>
            </a:r>
            <a:r>
              <a:rPr lang="en-US" sz="1200" dirty="0" smtClean="0"/>
              <a:t> π</a:t>
            </a:r>
            <a:r>
              <a:rPr lang="en-US" sz="1200" dirty="0" err="1" smtClean="0"/>
              <a:t>ράσινο</a:t>
            </a:r>
            <a:r>
              <a:rPr lang="en-US" sz="1200" dirty="0" smtClean="0"/>
              <a:t> τα Υ </a:t>
            </a:r>
            <a:r>
              <a:rPr lang="en-US" sz="1200" dirty="0" err="1" smtClean="0"/>
              <a:t>υ</a:t>
            </a:r>
            <a:r>
              <a:rPr lang="en-US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287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άζουμε</a:t>
            </a:r>
            <a:r>
              <a:rPr lang="en-US" sz="1200" dirty="0" smtClean="0"/>
              <a:t> </a:t>
            </a:r>
            <a:r>
              <a:rPr lang="en-US" sz="1200" dirty="0" err="1" smtClean="0"/>
              <a:t>το</a:t>
            </a:r>
            <a:r>
              <a:rPr lang="en-US" sz="1200" dirty="0" smtClean="0"/>
              <a:t> π</a:t>
            </a:r>
            <a:r>
              <a:rPr lang="en-US" sz="1200" dirty="0" err="1" smtClean="0"/>
              <a:t>οίημ</a:t>
            </a:r>
            <a:r>
              <a:rPr lang="en-US" sz="1200" dirty="0" smtClean="0"/>
              <a:t>α. </a:t>
            </a:r>
            <a:r>
              <a:rPr lang="en-US" sz="1200" dirty="0" err="1" smtClean="0"/>
              <a:t>Μελο</a:t>
            </a:r>
            <a:r>
              <a:rPr lang="en-US" sz="1200" dirty="0" smtClean="0"/>
              <a:t>ποιούμε. </a:t>
            </a:r>
            <a:r>
              <a:rPr lang="en-US" sz="1200" dirty="0" err="1" smtClean="0"/>
              <a:t>Τρ</a:t>
            </a:r>
            <a:r>
              <a:rPr lang="en-US" sz="1200" dirty="0" smtClean="0"/>
              <a:t>αγουδάμε με το ρυθμό του “ Καλήν εσπέραν”. </a:t>
            </a:r>
            <a:r>
              <a:rPr lang="en-US" sz="1200" dirty="0" err="1" smtClean="0"/>
              <a:t>Κυκλώνουμε</a:t>
            </a:r>
            <a:r>
              <a:rPr lang="en-US" sz="1200" dirty="0" smtClean="0"/>
              <a:t> τα Ζ </a:t>
            </a:r>
            <a:r>
              <a:rPr lang="en-US" sz="1200" dirty="0" err="1" smtClean="0"/>
              <a:t>ζ</a:t>
            </a:r>
            <a:r>
              <a:rPr lang="en-US" sz="1200" dirty="0" smtClean="0"/>
              <a:t> και τα 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47A11-6335-4DBA-AEBD-7633521A941D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15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CCFF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2EA47-09F9-4BD6-B9AA-3D18BF990DF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0448-6DEE-4DF4-9A3B-B5150A456D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5" Type="http://schemas.openxmlformats.org/officeDocument/2006/relationships/image" Target="../media/image40.png"/><Relationship Id="rId4" Type="http://schemas.openxmlformats.org/officeDocument/2006/relationships/hyperlink" Target="https://www.youtube.com/watch?v=PW3_aKWD8h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3.wav"/><Relationship Id="rId16" Type="http://schemas.openxmlformats.org/officeDocument/2006/relationships/image" Target="../media/image9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image" Target="../media/image4.jpeg"/><Relationship Id="rId5" Type="http://schemas.openxmlformats.org/officeDocument/2006/relationships/audio" Target="../media/audio6.wav"/><Relationship Id="rId1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Music\Free%20YouTube%20Downloader\&#904;&#957;&#945;%20&#950;&#953;&#950;&#940;&#957;&#953;&#959;%20&#963;&#964;&#951;%20&#950;&#973;&#956;&#951;-%20&#918;&#950;%20-%20&#933;&#965;%20-&#915;&#955;&#974;&#963;&#963;&#945;%20&#913;&#900;%20&#916;&#951;&#956;&#959;&#964;&#953;&#954;&#959;&#973;.mp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jcp0M0zi3o" TargetMode="Externa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12.pn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9.wav"/><Relationship Id="rId16" Type="http://schemas.openxmlformats.org/officeDocument/2006/relationships/image" Target="../media/image15.png"/><Relationship Id="rId1" Type="http://schemas.openxmlformats.org/officeDocument/2006/relationships/audio" Target="../media/audio8.wav"/><Relationship Id="rId6" Type="http://schemas.openxmlformats.org/officeDocument/2006/relationships/audio" Target="../media/audio13.wav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15" Type="http://schemas.openxmlformats.org/officeDocument/2006/relationships/image" Target="../media/image14.png"/><Relationship Id="rId10" Type="http://schemas.openxmlformats.org/officeDocument/2006/relationships/audio" Target="../media/audio17.wav"/><Relationship Id="rId4" Type="http://schemas.openxmlformats.org/officeDocument/2006/relationships/audio" Target="../media/audio11.wav"/><Relationship Id="rId9" Type="http://schemas.openxmlformats.org/officeDocument/2006/relationships/audio" Target="../media/audio16.wav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emf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youtube.com/watch?v=RAcdNhD3nZY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305800" cy="2362199"/>
          </a:xfrm>
          <a:noFill/>
        </p:spPr>
        <p:txBody>
          <a:bodyPr>
            <a:noAutofit/>
          </a:bodyPr>
          <a:lstStyle/>
          <a:p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Έ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να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ζιζάνιο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στη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ζύμη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4509120"/>
            <a:ext cx="6840760" cy="1295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Ζζ</a:t>
            </a:r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        </a:t>
            </a:r>
            <a:r>
              <a:rPr lang="el-GR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Υυ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759" t="56849" r="604" b="4982"/>
          <a:stretch>
            <a:fillRect/>
          </a:stretch>
        </p:blipFill>
        <p:spPr bwMode="auto">
          <a:xfrm>
            <a:off x="3563888" y="3501008"/>
            <a:ext cx="22322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πεξήγηση με στρογγυλεμένο παραλληλόγραμμο 5"/>
          <p:cNvSpPr/>
          <p:nvPr/>
        </p:nvSpPr>
        <p:spPr>
          <a:xfrm>
            <a:off x="2362200" y="268514"/>
            <a:ext cx="4943475" cy="3733800"/>
          </a:xfrm>
          <a:prstGeom prst="wedgeRoundRectCallout">
            <a:avLst>
              <a:gd name="adj1" fmla="val 9821"/>
              <a:gd name="adj2" fmla="val 59690"/>
              <a:gd name="adj3" fmla="val 16667"/>
            </a:avLst>
          </a:prstGeom>
          <a:solidFill>
            <a:schemeClr val="tx2"/>
          </a:solidFill>
          <a:ln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Ας προσπαθήσουμε να το γράψουμε με το σούπερ δακτυλάκι μας!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2339752" y="260648"/>
            <a:ext cx="4943475" cy="3733800"/>
          </a:xfrm>
          <a:prstGeom prst="wedgeRoundRectCallout">
            <a:avLst>
              <a:gd name="adj1" fmla="val 9527"/>
              <a:gd name="adj2" fmla="val 60856"/>
              <a:gd name="adj3" fmla="val 16667"/>
            </a:avLst>
          </a:prstGeom>
          <a:solidFill>
            <a:srgbClr val="C00000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Ζζ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λίμνη των φωνακλάδικων;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149080"/>
            <a:ext cx="5688632" cy="2835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99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l-GR" dirty="0" smtClean="0"/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836613"/>
            <a:ext cx="8291512" cy="5289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</p:txBody>
      </p:sp>
      <p:sp>
        <p:nvSpPr>
          <p:cNvPr id="4" name="3 - Έλλειψη"/>
          <p:cNvSpPr/>
          <p:nvPr/>
        </p:nvSpPr>
        <p:spPr>
          <a:xfrm>
            <a:off x="684213" y="2636838"/>
            <a:ext cx="107950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/>
              <a:t>ζ</a:t>
            </a:r>
          </a:p>
        </p:txBody>
      </p:sp>
      <p:cxnSp>
        <p:nvCxnSpPr>
          <p:cNvPr id="6" name="5 - Ευθύγραμμο βέλος σύνδεσης"/>
          <p:cNvCxnSpPr>
            <a:stCxn id="4" idx="7"/>
          </p:cNvCxnSpPr>
          <p:nvPr/>
        </p:nvCxnSpPr>
        <p:spPr>
          <a:xfrm rot="5400000" flipH="1" flipV="1">
            <a:off x="1604962" y="2060576"/>
            <a:ext cx="735013" cy="735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flipV="1">
            <a:off x="1692275" y="2781300"/>
            <a:ext cx="935038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1403350" y="3176588"/>
            <a:ext cx="1081088" cy="180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endCxn id="22" idx="1"/>
          </p:cNvCxnSpPr>
          <p:nvPr/>
        </p:nvCxnSpPr>
        <p:spPr>
          <a:xfrm>
            <a:off x="1547813" y="3284538"/>
            <a:ext cx="958850" cy="733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6200000" flipH="1">
            <a:off x="1223168" y="3825082"/>
            <a:ext cx="1008063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2268538" y="155733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/>
              <a:t>α</a:t>
            </a:r>
          </a:p>
        </p:txBody>
      </p:sp>
      <p:sp>
        <p:nvSpPr>
          <p:cNvPr id="20" name="19 - Έλλειψη"/>
          <p:cNvSpPr/>
          <p:nvPr/>
        </p:nvSpPr>
        <p:spPr>
          <a:xfrm>
            <a:off x="2627313" y="2349500"/>
            <a:ext cx="649287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/>
              <a:t>ε</a:t>
            </a:r>
          </a:p>
        </p:txBody>
      </p:sp>
      <p:sp>
        <p:nvSpPr>
          <p:cNvPr id="21" name="20 - Έλλειψη"/>
          <p:cNvSpPr/>
          <p:nvPr/>
        </p:nvSpPr>
        <p:spPr>
          <a:xfrm>
            <a:off x="2555875" y="3141663"/>
            <a:ext cx="647700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/>
              <a:t>ο</a:t>
            </a:r>
          </a:p>
        </p:txBody>
      </p:sp>
      <p:sp>
        <p:nvSpPr>
          <p:cNvPr id="22" name="21 - Έλλειψη"/>
          <p:cNvSpPr/>
          <p:nvPr/>
        </p:nvSpPr>
        <p:spPr>
          <a:xfrm>
            <a:off x="2411413" y="3933825"/>
            <a:ext cx="647700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/>
              <a:t>ι</a:t>
            </a:r>
          </a:p>
        </p:txBody>
      </p:sp>
      <p:sp>
        <p:nvSpPr>
          <p:cNvPr id="23" name="22 - Έλλειψη"/>
          <p:cNvSpPr/>
          <p:nvPr/>
        </p:nvSpPr>
        <p:spPr>
          <a:xfrm>
            <a:off x="1908175" y="4724400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/>
              <a:t>η</a:t>
            </a:r>
          </a:p>
        </p:txBody>
      </p:sp>
      <p:sp>
        <p:nvSpPr>
          <p:cNvPr id="25" name="24 - Έλλειψη"/>
          <p:cNvSpPr/>
          <p:nvPr/>
        </p:nvSpPr>
        <p:spPr>
          <a:xfrm>
            <a:off x="3203575" y="9810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/>
              <a:t>ζα</a:t>
            </a:r>
            <a:endParaRPr lang="el-GR" sz="3600" b="1" dirty="0"/>
          </a:p>
        </p:txBody>
      </p:sp>
      <p:sp>
        <p:nvSpPr>
          <p:cNvPr id="33" name="32 - Έλλειψη"/>
          <p:cNvSpPr/>
          <p:nvPr/>
        </p:nvSpPr>
        <p:spPr>
          <a:xfrm>
            <a:off x="3635375" y="19161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/>
              <a:t>ζε</a:t>
            </a:r>
            <a:endParaRPr lang="el-GR" sz="3600" b="1" dirty="0"/>
          </a:p>
        </p:txBody>
      </p:sp>
      <p:sp>
        <p:nvSpPr>
          <p:cNvPr id="35" name="34 - Έλλειψη"/>
          <p:cNvSpPr/>
          <p:nvPr/>
        </p:nvSpPr>
        <p:spPr>
          <a:xfrm>
            <a:off x="3635375" y="2924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/>
              <a:t>ζο</a:t>
            </a:r>
            <a:endParaRPr lang="el-GR" sz="3600" b="1" dirty="0"/>
          </a:p>
        </p:txBody>
      </p:sp>
      <p:sp>
        <p:nvSpPr>
          <p:cNvPr id="36" name="35 - Έλλειψη"/>
          <p:cNvSpPr/>
          <p:nvPr/>
        </p:nvSpPr>
        <p:spPr>
          <a:xfrm>
            <a:off x="3419475" y="40767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/>
              <a:t>ζι</a:t>
            </a:r>
            <a:endParaRPr lang="el-GR" sz="3600" b="1" dirty="0"/>
          </a:p>
        </p:txBody>
      </p:sp>
      <p:sp>
        <p:nvSpPr>
          <p:cNvPr id="37" name="36 - Έλλειψη"/>
          <p:cNvSpPr/>
          <p:nvPr/>
        </p:nvSpPr>
        <p:spPr>
          <a:xfrm>
            <a:off x="2771775" y="51577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err="1"/>
              <a:t>ζη</a:t>
            </a:r>
            <a:endParaRPr lang="el-GR" sz="3600" b="1" dirty="0"/>
          </a:p>
        </p:txBody>
      </p:sp>
      <p:cxnSp>
        <p:nvCxnSpPr>
          <p:cNvPr id="39" name="38 - Ευθύγραμμο βέλος σύνδεσης"/>
          <p:cNvCxnSpPr>
            <a:stCxn id="19" idx="7"/>
            <a:endCxn id="25" idx="2"/>
          </p:cNvCxnSpPr>
          <p:nvPr/>
        </p:nvCxnSpPr>
        <p:spPr>
          <a:xfrm rot="5400000" flipH="1" flipV="1">
            <a:off x="2910682" y="1348581"/>
            <a:ext cx="203200" cy="382587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ύγραμμο βέλος σύνδεσης"/>
          <p:cNvCxnSpPr>
            <a:stCxn id="20" idx="6"/>
          </p:cNvCxnSpPr>
          <p:nvPr/>
        </p:nvCxnSpPr>
        <p:spPr>
          <a:xfrm flipV="1">
            <a:off x="3276600" y="2492375"/>
            <a:ext cx="358775" cy="14446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ύγραμμο βέλος σύνδεσης"/>
          <p:cNvCxnSpPr/>
          <p:nvPr/>
        </p:nvCxnSpPr>
        <p:spPr>
          <a:xfrm>
            <a:off x="3203575" y="3487738"/>
            <a:ext cx="431800" cy="1270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ύγραμμο βέλος σύνδεσης"/>
          <p:cNvCxnSpPr>
            <a:endCxn id="36" idx="2"/>
          </p:cNvCxnSpPr>
          <p:nvPr/>
        </p:nvCxnSpPr>
        <p:spPr>
          <a:xfrm>
            <a:off x="3059113" y="4352925"/>
            <a:ext cx="360362" cy="180975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>
            <a:off x="2484438" y="5216525"/>
            <a:ext cx="358775" cy="157163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21" name="Picture 6" descr="C:\Users\ΜΑΤΙΝΑ\AppData\Local\Microsoft\Windows\Temporary Internet Files\Content.IE5\G3ALDLTG\MC9004124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05038"/>
            <a:ext cx="2460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C:\Users\User\AppData\Local\Microsoft\Windows\INetCache\IE\9RWIK8FJ\ani_thinkingcap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2780928"/>
            <a:ext cx="3240087" cy="3209925"/>
          </a:xfrm>
          <a:noFill/>
        </p:spPr>
      </p:pic>
      <p:sp>
        <p:nvSpPr>
          <p:cNvPr id="7" name="Rectangle 6"/>
          <p:cNvSpPr/>
          <p:nvPr/>
        </p:nvSpPr>
        <p:spPr>
          <a:xfrm>
            <a:off x="0" y="188640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MariaAvraam" pitchFamily="2" charset="0"/>
              </a:rPr>
              <a:t>Ώρα για παιχνίδι!</a:t>
            </a:r>
          </a:p>
          <a:p>
            <a:pPr algn="ctr"/>
            <a:r>
              <a:rPr lang="el-G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ariaAvraam" pitchFamily="2" charset="0"/>
              </a:rPr>
              <a:t>Ποιος άραγε θα βρει τις </a:t>
            </a:r>
          </a:p>
          <a:p>
            <a:pPr algn="ctr"/>
            <a:r>
              <a:rPr lang="el-G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ariaAvraam" pitchFamily="2" charset="0"/>
              </a:rPr>
              <a:t>περισσότερες λέξεις από </a:t>
            </a:r>
            <a:r>
              <a:rPr lang="el-GR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ariaAvraam" pitchFamily="2" charset="0"/>
              </a:rPr>
              <a:t>Ζζ</a:t>
            </a:r>
            <a:r>
              <a:rPr lang="el-GR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ariaAvraam" pitchFamily="2" charset="0"/>
              </a:rPr>
              <a:t>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MariaAvraam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072" y="609329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hlinkClick r:id="rId4"/>
              </a:rPr>
              <a:t>ΕΝΑ ΓΡΑΜΜΑ ΜΙΑ ΙΣΤΟΡΙΑ - Το Ζηλιάρικο Ζουζούνι (Ζ) - </a:t>
            </a:r>
            <a:r>
              <a:rPr lang="el-GR" sz="2400" dirty="0" err="1" smtClean="0">
                <a:hlinkClick r:id="rId4"/>
              </a:rPr>
              <a:t>YouTube</a:t>
            </a:r>
            <a:endParaRPr lang="en-US" sz="2400" dirty="0"/>
          </a:p>
        </p:txBody>
      </p:sp>
      <p:sp>
        <p:nvSpPr>
          <p:cNvPr id="5" name="Curved Right Arrow 4"/>
          <p:cNvSpPr/>
          <p:nvPr/>
        </p:nvSpPr>
        <p:spPr>
          <a:xfrm>
            <a:off x="179512" y="4437112"/>
            <a:ext cx="576064" cy="172819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38842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08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8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476250"/>
            <a:ext cx="8534400" cy="56261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l-GR" sz="4800" b="1" smtClean="0">
                <a:solidFill>
                  <a:srgbClr val="FFFF00"/>
                </a:solidFill>
              </a:rPr>
              <a:t>__ρι                       βά__</a:t>
            </a:r>
          </a:p>
          <a:p>
            <a:pPr eaLnBrk="1" hangingPunct="1">
              <a:buFontTx/>
              <a:buNone/>
            </a:pPr>
            <a:endParaRPr lang="el-GR" sz="4800" b="1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l-GR" sz="4800" b="1" smtClean="0">
                <a:solidFill>
                  <a:srgbClr val="FFFF00"/>
                </a:solidFill>
              </a:rPr>
              <a:t>__κέτα                  πινέ__</a:t>
            </a:r>
          </a:p>
          <a:p>
            <a:pPr eaLnBrk="1" hangingPunct="1">
              <a:buFontTx/>
              <a:buNone/>
            </a:pPr>
            <a:endParaRPr lang="el-GR" sz="4800" b="1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l-GR" sz="4800" b="1" smtClean="0">
                <a:solidFill>
                  <a:srgbClr val="FFFF00"/>
                </a:solidFill>
              </a:rPr>
              <a:t>__χαρη                 τραπέ__</a:t>
            </a:r>
          </a:p>
          <a:p>
            <a:pPr eaLnBrk="1" hangingPunct="1">
              <a:buFontTx/>
              <a:buNone/>
            </a:pPr>
            <a:endParaRPr lang="el-GR" sz="4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l-GR" sz="4800" b="1" smtClean="0">
                <a:solidFill>
                  <a:srgbClr val="FFFF00"/>
                </a:solidFill>
              </a:rPr>
              <a:t>κα__νι                      </a:t>
            </a:r>
          </a:p>
          <a:p>
            <a:pPr eaLnBrk="1" hangingPunct="1">
              <a:buFontTx/>
              <a:buNone/>
            </a:pPr>
            <a:endParaRPr lang="el-GR" sz="48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l-GR" sz="4800" b="1" smtClean="0">
              <a:solidFill>
                <a:srgbClr val="FF0000"/>
              </a:solidFill>
            </a:endParaRPr>
          </a:p>
        </p:txBody>
      </p:sp>
      <p:pic>
        <p:nvPicPr>
          <p:cNvPr id="5124" name="Picture 3" descr="C:\Users\ΜΑΤΙΝΑ\AppData\Local\Microsoft\Windows\Temporary Internet Files\Content.IE5\J6XPXW3F\MC9003077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10604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ΜΑΤΙΝΑ\AppData\Local\Microsoft\Windows\Temporary Internet Files\Content.IE5\SVM3L6F0\MC90021562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133600"/>
            <a:ext cx="15446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Users\ΜΑΤΙΝΑ\AppData\Local\Microsoft\Windows\Temporary Internet Files\Content.IE5\G3ALDLTG\MC90043625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300663"/>
            <a:ext cx="9810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ΜΑΤΙΝΑ\AppData\Local\Microsoft\Windows\Temporary Internet Files\Content.IE5\G3ALDLTG\MC90035193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276475"/>
            <a:ext cx="11382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ΜΑΤΙΝΑ\AppData\Local\Microsoft\Windows\Temporary Internet Files\Content.IE5\G3ALDLTG\MC90032059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333375"/>
            <a:ext cx="7921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C:\Users\ΜΑΤΙΝΑ\AppData\Local\Microsoft\Windows\Temporary Internet Files\Content.IE5\G3ALDLTG\MC90021497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4221163"/>
            <a:ext cx="11747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 descr="C:\Users\ΜΑΤΙΝΑ\AppData\Local\Microsoft\Windows\Temporary Internet Files\Content.IE5\2TV5FYU7\MC90041291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3789363"/>
            <a:ext cx="13874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Ορθογώνιο"/>
          <p:cNvSpPr/>
          <p:nvPr/>
        </p:nvSpPr>
        <p:spPr>
          <a:xfrm>
            <a:off x="323528" y="404664"/>
            <a:ext cx="8288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ζά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5364088" y="404664"/>
            <a:ext cx="8082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ζο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51520" y="1988840"/>
            <a:ext cx="8288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ζα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51520" y="3573016"/>
            <a:ext cx="8288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ζά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724128" y="1988840"/>
            <a:ext cx="8288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ζα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156176" y="3573016"/>
            <a:ext cx="6195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ζι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755576" y="5169966"/>
            <a:ext cx="9859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el-GR" sz="5400" b="1" dirty="0" err="1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ζά</a:t>
            </a:r>
            <a:endParaRPr lang="el-GR" sz="54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Υυ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71059" cy="15701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13" name="Στρογγυλεμένο ορθογώνιο 12"/>
          <p:cNvSpPr/>
          <p:nvPr/>
        </p:nvSpPr>
        <p:spPr>
          <a:xfrm rot="8184579">
            <a:off x="1259216" y="1680678"/>
            <a:ext cx="576064" cy="21089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748687">
            <a:off x="2106095" y="1611553"/>
            <a:ext cx="576064" cy="36258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3275856" y="1628800"/>
            <a:ext cx="238879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28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03683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Τ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α 3     ι, η , υ.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Διαβάζω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:</a:t>
            </a:r>
            <a:endParaRPr lang="en-US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8" name="Content Placeholder 7" descr="n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4686300"/>
            <a:ext cx="2105025" cy="2171700"/>
          </a:xfrm>
        </p:spPr>
      </p:pic>
      <p:sp>
        <p:nvSpPr>
          <p:cNvPr id="4" name="Rectangle 3"/>
          <p:cNvSpPr/>
          <p:nvPr/>
        </p:nvSpPr>
        <p:spPr>
          <a:xfrm>
            <a:off x="4370709" y="2286000"/>
            <a:ext cx="133722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n-US" sz="15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8227" y="1219200"/>
            <a:ext cx="70564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n-US" sz="15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8050" y="1752600"/>
            <a:ext cx="139974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n-US" sz="15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4455" y="2209800"/>
            <a:ext cx="14157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n-US" sz="15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9" name="Picture 8" descr="n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990600"/>
            <a:ext cx="1781175" cy="2266950"/>
          </a:xfrm>
          <a:prstGeom prst="rect">
            <a:avLst/>
          </a:prstGeom>
        </p:spPr>
      </p:pic>
      <p:pic>
        <p:nvPicPr>
          <p:cNvPr id="10" name="Picture 9" descr="pumpk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0"/>
            <a:ext cx="2228850" cy="2047875"/>
          </a:xfrm>
          <a:prstGeom prst="rect">
            <a:avLst/>
          </a:prstGeom>
        </p:spPr>
      </p:pic>
      <p:pic>
        <p:nvPicPr>
          <p:cNvPr id="11" name="Picture 10" descr="ri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057400"/>
            <a:ext cx="2114550" cy="2162175"/>
          </a:xfrm>
          <a:prstGeom prst="rect">
            <a:avLst/>
          </a:prstGeom>
        </p:spPr>
      </p:pic>
      <p:pic>
        <p:nvPicPr>
          <p:cNvPr id="12" name="Picture 11" descr="wol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876800"/>
            <a:ext cx="2286000" cy="1800225"/>
          </a:xfrm>
          <a:prstGeom prst="rect">
            <a:avLst/>
          </a:prstGeom>
        </p:spPr>
      </p:pic>
      <p:pic>
        <p:nvPicPr>
          <p:cNvPr id="13" name="Picture 12" descr="doug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191000"/>
            <a:ext cx="240030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4191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ka-AcidGR-DiaryGirl" pitchFamily="2" charset="-95"/>
                <a:ea typeface="Aka-AcidGR-DiaryGirl" pitchFamily="2" charset="-95"/>
              </a:rPr>
              <a:t>λύκος</a:t>
            </a:r>
            <a:endParaRPr lang="en-US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ka-AcidGR-DiaryGirl" pitchFamily="2" charset="-95"/>
                <a:ea typeface="Aka-AcidGR-DiaryGirl" pitchFamily="2" charset="-95"/>
              </a:rPr>
              <a:t>ζύμη</a:t>
            </a:r>
            <a:endParaRPr lang="en-US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81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ka-AcidGR-DiaryGirl" pitchFamily="2" charset="-95"/>
                <a:ea typeface="Aka-AcidGR-DiaryGirl" pitchFamily="2" charset="-95"/>
              </a:rPr>
              <a:t>μύτη</a:t>
            </a:r>
            <a:endParaRPr lang="en-US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60270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ka-AcidGR-DiaryGirl" pitchFamily="2" charset="-95"/>
                <a:ea typeface="Aka-AcidGR-DiaryGirl" pitchFamily="2" charset="-95"/>
              </a:rPr>
              <a:t>ύπνος</a:t>
            </a:r>
            <a:endParaRPr lang="en-US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ka-AcidGR-DiaryGirl" pitchFamily="2" charset="-95"/>
                <a:ea typeface="Aka-AcidGR-DiaryGirl" pitchFamily="2" charset="-95"/>
              </a:rPr>
              <a:t>ρύζι</a:t>
            </a:r>
            <a:endParaRPr lang="en-US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163237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ka-AcidGR-DiaryGirl" pitchFamily="2" charset="-95"/>
                <a:ea typeface="Aka-AcidGR-DiaryGirl" pitchFamily="2" charset="-95"/>
              </a:rPr>
              <a:t>κολοκύθα</a:t>
            </a:r>
            <a:endParaRPr lang="en-US" sz="4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πεξήγηση με στρογγυλεμένο παραλληλόγραμμο 3"/>
          <p:cNvSpPr/>
          <p:nvPr/>
        </p:nvSpPr>
        <p:spPr>
          <a:xfrm>
            <a:off x="2362200" y="268514"/>
            <a:ext cx="4943475" cy="3733800"/>
          </a:xfrm>
          <a:prstGeom prst="wedgeRoundRectCallout">
            <a:avLst>
              <a:gd name="adj1" fmla="val -25505"/>
              <a:gd name="adj2" fmla="val 65309"/>
              <a:gd name="adj3" fmla="val 16667"/>
            </a:avLst>
          </a:prstGeom>
          <a:solidFill>
            <a:srgbClr val="0070C0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Πού θα πάει να ζήσει το </a:t>
            </a:r>
            <a:r>
              <a:rPr lang="el-GR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Υυ</a:t>
            </a: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; Στο ήσυχο χωριό ή στη λίμνη των φωνακλάδικων;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022685"/>
            <a:ext cx="5688632" cy="2835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087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9512" y="2160984"/>
            <a:ext cx="8763000" cy="4724400"/>
          </a:xfrm>
        </p:spPr>
        <p:txBody>
          <a:bodyPr>
            <a:noAutofit/>
          </a:bodyPr>
          <a:lstStyle/>
          <a:p>
            <a:pPr marL="742950" indent="-742950" algn="ctr" eaLnBrk="1" hangingPunct="1">
              <a:buFont typeface="+mj-lt"/>
              <a:buAutoNum type="arabicPeriod"/>
            </a:pPr>
            <a:r>
              <a:rPr lang="el-GR" b="1" dirty="0" smtClean="0">
                <a:latin typeface="MariaAvraam" pitchFamily="2" charset="0"/>
              </a:rPr>
              <a:t>Χρωματίζω με </a:t>
            </a:r>
            <a:r>
              <a:rPr lang="el-GR" b="1" dirty="0" smtClean="0">
                <a:solidFill>
                  <a:srgbClr val="00B050"/>
                </a:solidFill>
                <a:latin typeface="MariaAvraam" pitchFamily="2" charset="0"/>
              </a:rPr>
              <a:t>πράσινο</a:t>
            </a:r>
            <a:r>
              <a:rPr lang="el-GR" b="1" dirty="0" smtClean="0">
                <a:latin typeface="MariaAvraam" pitchFamily="2" charset="0"/>
              </a:rPr>
              <a:t> όλα τα </a:t>
            </a:r>
            <a:r>
              <a:rPr lang="el-GR" b="1" dirty="0" err="1" smtClean="0">
                <a:latin typeface="MariaAvraam" pitchFamily="2" charset="0"/>
              </a:rPr>
              <a:t>Υυ</a:t>
            </a:r>
            <a:r>
              <a:rPr lang="el-GR" b="1" dirty="0" smtClean="0">
                <a:latin typeface="MariaAvraam" pitchFamily="2" charset="0"/>
              </a:rPr>
              <a:t>.</a:t>
            </a:r>
          </a:p>
          <a:p>
            <a:pPr marL="742950" indent="-742950" algn="ctr" eaLnBrk="1" hangingPunct="1">
              <a:buNone/>
            </a:pPr>
            <a:endParaRPr lang="el-GR" b="1" dirty="0" smtClean="0">
              <a:latin typeface="MariaAvraam" pitchFamily="2" charset="0"/>
            </a:endParaRPr>
          </a:p>
          <a:p>
            <a:pPr marL="742950" indent="-742950" algn="ctr">
              <a:buNone/>
            </a:pPr>
            <a:r>
              <a:rPr lang="el-GR" b="1" dirty="0" smtClean="0">
                <a:latin typeface="MariaAvraam" pitchFamily="2" charset="0"/>
              </a:rPr>
              <a:t>2. Χρωματίζω με </a:t>
            </a:r>
            <a:r>
              <a:rPr lang="el-GR" b="1" dirty="0" smtClean="0">
                <a:solidFill>
                  <a:srgbClr val="FF0000"/>
                </a:solidFill>
                <a:latin typeface="MariaAvraam" pitchFamily="2" charset="0"/>
              </a:rPr>
              <a:t>κόκκινο</a:t>
            </a:r>
            <a:r>
              <a:rPr lang="el-GR" b="1" dirty="0" smtClean="0">
                <a:solidFill>
                  <a:srgbClr val="00B050"/>
                </a:solidFill>
                <a:latin typeface="MariaAvraam" pitchFamily="2" charset="0"/>
              </a:rPr>
              <a:t> </a:t>
            </a:r>
            <a:r>
              <a:rPr lang="el-GR" b="1" dirty="0" smtClean="0">
                <a:latin typeface="MariaAvraam" pitchFamily="2" charset="0"/>
              </a:rPr>
              <a:t>όλα τα </a:t>
            </a:r>
            <a:r>
              <a:rPr lang="el-GR" b="1" dirty="0" err="1" smtClean="0">
                <a:latin typeface="MariaAvraam" pitchFamily="2" charset="0"/>
              </a:rPr>
              <a:t>Ζζ</a:t>
            </a:r>
            <a:r>
              <a:rPr lang="el-GR" b="1" dirty="0" smtClean="0">
                <a:latin typeface="MariaAvraam" pitchFamily="2" charset="0"/>
              </a:rPr>
              <a:t>.</a:t>
            </a:r>
          </a:p>
          <a:p>
            <a:pPr marL="742950" indent="-742950" algn="ctr">
              <a:buNone/>
            </a:pPr>
            <a:endParaRPr lang="el-GR" b="1" dirty="0" smtClean="0">
              <a:latin typeface="MariaAvraam" pitchFamily="2" charset="0"/>
            </a:endParaRPr>
          </a:p>
          <a:p>
            <a:pPr marL="742950" indent="-742950" algn="ctr">
              <a:buNone/>
            </a:pPr>
            <a:r>
              <a:rPr lang="el-GR" b="1" dirty="0" smtClean="0">
                <a:latin typeface="MariaAvraam" pitchFamily="2" charset="0"/>
              </a:rPr>
              <a:t>3. Χρωματίζω με </a:t>
            </a:r>
            <a:r>
              <a:rPr lang="el-GR" b="1" dirty="0" smtClean="0">
                <a:solidFill>
                  <a:srgbClr val="FFFF00"/>
                </a:solidFill>
                <a:latin typeface="MariaAvraam" pitchFamily="2" charset="0"/>
              </a:rPr>
              <a:t>κίτρινο</a:t>
            </a:r>
            <a:r>
              <a:rPr lang="el-GR" b="1" dirty="0" smtClean="0">
                <a:solidFill>
                  <a:srgbClr val="FF0000"/>
                </a:solidFill>
                <a:latin typeface="MariaAvraam" pitchFamily="2" charset="0"/>
              </a:rPr>
              <a:t> </a:t>
            </a:r>
            <a:r>
              <a:rPr lang="el-GR" b="1" dirty="0" smtClean="0">
                <a:latin typeface="MariaAvraam" pitchFamily="2" charset="0"/>
              </a:rPr>
              <a:t>όλα τα σημεία στίξης.</a:t>
            </a:r>
          </a:p>
          <a:p>
            <a:pPr algn="ctr">
              <a:buNone/>
            </a:pPr>
            <a:r>
              <a:rPr lang="el-GR" b="1" dirty="0" smtClean="0">
                <a:latin typeface="MariaAvraam" pitchFamily="2" charset="0"/>
              </a:rPr>
              <a:t>(τελεία, ερωτηματικό, θαυμαστικό, παύλα)</a:t>
            </a:r>
          </a:p>
          <a:p>
            <a:pPr algn="ctr" eaLnBrk="1" hangingPunct="1">
              <a:buNone/>
            </a:pPr>
            <a:endParaRPr lang="en-US" b="1" dirty="0" smtClean="0">
              <a:latin typeface="MariaAvraam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828800" y="76200"/>
            <a:ext cx="7086600" cy="1600200"/>
          </a:xfrm>
          <a:prstGeom prst="wedgeRoundRectCallout">
            <a:avLst>
              <a:gd name="adj1" fmla="val -58182"/>
              <a:gd name="adj2" fmla="val -126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b="1" dirty="0" smtClean="0">
              <a:latin typeface="MariaAvraam" pitchFamily="2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l-GR" sz="3600" b="1" dirty="0" smtClean="0">
                <a:latin typeface="MariaAvraam" pitchFamily="2" charset="0"/>
              </a:rPr>
              <a:t>Ανοίγω το βιβλίο Ελληνικών μου στη σελίδα 5</a:t>
            </a:r>
            <a:r>
              <a:rPr lang="el-GR" sz="3600" b="1" dirty="0">
                <a:latin typeface="MariaAvraam" pitchFamily="2" charset="0"/>
              </a:rPr>
              <a:t>8</a:t>
            </a:r>
            <a:r>
              <a:rPr lang="el-GR" dirty="0" smtClean="0"/>
              <a:t>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l-GR" dirty="0" smtClean="0"/>
          </a:p>
          <a:p>
            <a:pPr algn="ctr"/>
            <a:endParaRPr lang="en-US" dirty="0"/>
          </a:p>
        </p:txBody>
      </p:sp>
      <p:pic>
        <p:nvPicPr>
          <p:cNvPr id="368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994"/>
            <a:ext cx="1475656" cy="1822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505200" y="35814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2362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4724400"/>
            <a:ext cx="3048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4114800"/>
            <a:ext cx="228600" cy="533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3962400"/>
            <a:ext cx="304800" cy="685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5600" y="3581400"/>
            <a:ext cx="228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7600" y="6172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00" y="5410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4038600"/>
            <a:ext cx="2286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Επεξήγηση με στρογγυλεμένο παραλληλόγραμμο 14"/>
          <p:cNvSpPr/>
          <p:nvPr/>
        </p:nvSpPr>
        <p:spPr>
          <a:xfrm>
            <a:off x="0" y="0"/>
            <a:ext cx="9178636" cy="1219200"/>
          </a:xfrm>
          <a:prstGeom prst="wedgeRoundRectCallout">
            <a:avLst>
              <a:gd name="adj1" fmla="val 21529"/>
              <a:gd name="adj2" fmla="val 91288"/>
              <a:gd name="adj3" fmla="val 16667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Βάφουμε κόκκινα τα </a:t>
            </a:r>
            <a:r>
              <a:rPr lang="el-GR" sz="4000" dirty="0" err="1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Ζζ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  και πράσινα τα </a:t>
            </a:r>
            <a:r>
              <a:rPr lang="el-GR" sz="4000" dirty="0" err="1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Υυ</a:t>
            </a:r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.</a:t>
            </a:r>
            <a:endParaRPr lang="el-GR" sz="4000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pic>
        <p:nvPicPr>
          <p:cNvPr id="33794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0656" y="764704"/>
            <a:ext cx="1953344" cy="1953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7128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19672" y="3717032"/>
            <a:ext cx="15240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67944" y="3789040"/>
            <a:ext cx="1828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2606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200" b="1" dirty="0" smtClean="0">
                <a:latin typeface="MariaAvraam" pitchFamily="2" charset="0"/>
              </a:rPr>
              <a:t>Βιβλίο σελίδα 59</a:t>
            </a:r>
            <a:endParaRPr lang="en-US" sz="3200" b="1" dirty="0">
              <a:latin typeface="MariaAvraam" pitchFamily="2" charset="0"/>
            </a:endParaRPr>
          </a:p>
        </p:txBody>
      </p:sp>
      <p:pic>
        <p:nvPicPr>
          <p:cNvPr id="8" name="Picture 2" descr="Dog superhero pet cartoon clipart Royalty Free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" b="8625"/>
          <a:stretch>
            <a:fillRect/>
          </a:stretch>
        </p:blipFill>
        <p:spPr bwMode="auto">
          <a:xfrm>
            <a:off x="1527228" y="188640"/>
            <a:ext cx="1395071" cy="792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35" y="0"/>
            <a:ext cx="91400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752600" y="0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hemyRetro" pitchFamily="50" charset="0"/>
              </a:rPr>
              <a:t>Τι βλέπουμε στην εικόνα;</a:t>
            </a:r>
            <a:endParaRPr lang="el-GR" sz="4000" dirty="0">
              <a:latin typeface="ChemyRetro" pitchFamily="50" charset="0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1752600" y="0"/>
            <a:ext cx="7391400" cy="1124744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solidFill>
            <a:srgbClr val="66FF3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Πού βρίσκονται οι φίλοι μας;</a:t>
            </a:r>
            <a:endParaRPr lang="el-GR" sz="4000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1752600" y="0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Πώς το καταλάβατε;</a:t>
            </a:r>
            <a:endParaRPr lang="el-GR" sz="4000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sp>
        <p:nvSpPr>
          <p:cNvPr id="9" name="Επεξήγηση με στρογγυλεμένο παραλληλόγραμμο 8"/>
          <p:cNvSpPr/>
          <p:nvPr/>
        </p:nvSpPr>
        <p:spPr>
          <a:xfrm>
            <a:off x="1752600" y="0"/>
            <a:ext cx="7391400" cy="914400"/>
          </a:xfrm>
          <a:prstGeom prst="wedgeRoundRectCallout">
            <a:avLst>
              <a:gd name="adj1" fmla="val -54385"/>
              <a:gd name="adj2" fmla="val 1894"/>
              <a:gd name="adj3" fmla="val 16667"/>
            </a:avLst>
          </a:prstGeom>
          <a:solidFill>
            <a:schemeClr val="accent4">
              <a:lumMod val="7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Τι νομίζετε ότι συνέβη;</a:t>
            </a:r>
            <a:endParaRPr lang="el-GR" sz="4000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pic>
        <p:nvPicPr>
          <p:cNvPr id="16386" name="Picture 2" descr="See the source imag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0"/>
            <a:ext cx="1900921" cy="177281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987824" y="2564904"/>
            <a:ext cx="2232248" cy="27363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059832" y="1196752"/>
            <a:ext cx="3168352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7544" y="548680"/>
            <a:ext cx="3168352" cy="2952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9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9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965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553200" y="4724400"/>
            <a:ext cx="20574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908957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hlinkClick r:id="rId5"/>
              </a:rPr>
              <a:t>Ένα ζιζάνιο στη ζύμη- </a:t>
            </a:r>
            <a:r>
              <a:rPr lang="el-GR" dirty="0" err="1" smtClean="0">
                <a:hlinkClick r:id="rId5"/>
              </a:rPr>
              <a:t>Ζζ</a:t>
            </a:r>
            <a:r>
              <a:rPr lang="el-GR" dirty="0" smtClean="0">
                <a:hlinkClick r:id="rId5"/>
              </a:rPr>
              <a:t> - </a:t>
            </a:r>
            <a:r>
              <a:rPr lang="el-GR" dirty="0" err="1" smtClean="0">
                <a:hlinkClick r:id="rId5"/>
              </a:rPr>
              <a:t>Υυ</a:t>
            </a:r>
            <a:r>
              <a:rPr lang="el-GR" dirty="0" smtClean="0">
                <a:hlinkClick r:id="rId5"/>
              </a:rPr>
              <a:t> -Γλώσσα Α΄ Δημοτικού - </a:t>
            </a:r>
            <a:r>
              <a:rPr lang="el-GR" dirty="0" err="1" smtClean="0">
                <a:hlinkClick r:id="rId5"/>
              </a:rPr>
              <a:t>YouTube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467544" y="5229200"/>
            <a:ext cx="576064" cy="1152128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663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MariaAvraam" pitchFamily="2" charset="0"/>
              </a:rPr>
              <a:t>Ακούω το τραγουδάκι μας!</a:t>
            </a:r>
            <a:endParaRPr lang="en-US" sz="4000" b="1" dirty="0">
              <a:latin typeface="MariaAvraam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305800" cy="2362199"/>
          </a:xfrm>
          <a:noFill/>
        </p:spPr>
        <p:txBody>
          <a:bodyPr>
            <a:noAutofit/>
          </a:bodyPr>
          <a:lstStyle/>
          <a:p>
            <a:r>
              <a:rPr lang="el-G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Έ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να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ζιζάνιο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στη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ζύμη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6" y="3861048"/>
            <a:ext cx="5715000" cy="12953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Τετράδιο εργασιών σελίδες 50 -51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0507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latin typeface="ChemyRetro" pitchFamily="50" charset="0"/>
              </a:rPr>
              <a:t>Τ</a:t>
            </a:r>
            <a:r>
              <a:rPr lang="en-US" sz="4000" b="1" dirty="0" smtClean="0">
                <a:latin typeface="ChemyRetro" pitchFamily="50" charset="0"/>
              </a:rPr>
              <a:t>ι β</a:t>
            </a:r>
            <a:r>
              <a:rPr lang="en-US" sz="4000" b="1" dirty="0" err="1" smtClean="0">
                <a:latin typeface="ChemyRetro" pitchFamily="50" charset="0"/>
              </a:rPr>
              <a:t>λέ</a:t>
            </a:r>
            <a:r>
              <a:rPr lang="en-US" sz="4000" b="1" dirty="0" smtClean="0">
                <a:latin typeface="ChemyRetro" pitchFamily="50" charset="0"/>
              </a:rPr>
              <a:t>πουμε; </a:t>
            </a:r>
            <a:r>
              <a:rPr lang="el-GR" sz="4000" b="1" dirty="0" smtClean="0">
                <a:latin typeface="ChemyRetro" pitchFamily="50" charset="0"/>
              </a:rPr>
              <a:t/>
            </a:r>
            <a:br>
              <a:rPr lang="el-GR" sz="4000" b="1" dirty="0" smtClean="0">
                <a:latin typeface="ChemyRetro" pitchFamily="50" charset="0"/>
              </a:rPr>
            </a:br>
            <a:r>
              <a:rPr lang="en-US" sz="1800" dirty="0" err="1" smtClean="0">
                <a:latin typeface="ChemyRetro" pitchFamily="50" charset="0"/>
              </a:rPr>
              <a:t>Κυκλώνουμε</a:t>
            </a:r>
            <a:r>
              <a:rPr lang="en-US" sz="1800" dirty="0" smtClean="0">
                <a:latin typeface="ChemyRetro" pitchFamily="50" charset="0"/>
              </a:rPr>
              <a:t> τα Ζ </a:t>
            </a:r>
            <a:r>
              <a:rPr lang="en-US" sz="1800" dirty="0" err="1" smtClean="0">
                <a:latin typeface="ChemyRetro" pitchFamily="50" charset="0"/>
              </a:rPr>
              <a:t>ζ</a:t>
            </a:r>
            <a:r>
              <a:rPr lang="en-US" sz="1800" dirty="0" smtClean="0">
                <a:latin typeface="ChemyRetro" pitchFamily="50" charset="0"/>
              </a:rPr>
              <a:t>  και τα Υ </a:t>
            </a:r>
            <a:r>
              <a:rPr lang="en-US" sz="1800" dirty="0" err="1" smtClean="0">
                <a:latin typeface="ChemyRetro" pitchFamily="50" charset="0"/>
              </a:rPr>
              <a:t>υ</a:t>
            </a:r>
            <a:endParaRPr lang="en-US" sz="1800" dirty="0">
              <a:latin typeface="ChemyRetro" pitchFamily="50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52600"/>
            <a:ext cx="9144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4"/>
          <p:cNvSpPr/>
          <p:nvPr/>
        </p:nvSpPr>
        <p:spPr>
          <a:xfrm>
            <a:off x="1066800" y="24384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261755"/>
            <a:ext cx="304800" cy="4814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4"/>
          <p:cNvSpPr/>
          <p:nvPr/>
        </p:nvSpPr>
        <p:spPr>
          <a:xfrm>
            <a:off x="5140036" y="2502477"/>
            <a:ext cx="304800" cy="4693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4"/>
          <p:cNvSpPr/>
          <p:nvPr/>
        </p:nvSpPr>
        <p:spPr>
          <a:xfrm>
            <a:off x="7772400" y="3429000"/>
            <a:ext cx="228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4"/>
          <p:cNvSpPr/>
          <p:nvPr/>
        </p:nvSpPr>
        <p:spPr>
          <a:xfrm>
            <a:off x="3657600" y="4800600"/>
            <a:ext cx="304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Ορθογώνιο 2"/>
          <p:cNvSpPr/>
          <p:nvPr/>
        </p:nvSpPr>
        <p:spPr>
          <a:xfrm>
            <a:off x="1156637" y="1338425"/>
            <a:ext cx="429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emyRetro" pitchFamily="50" charset="0"/>
              </a:rPr>
              <a:t>1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emyRetro" pitchFamily="50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041921" y="1314180"/>
            <a:ext cx="72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emyRetro" pitchFamily="50" charset="0"/>
              </a:rPr>
              <a:t>2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emyRetro" pitchFamily="50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342475" y="1219200"/>
            <a:ext cx="429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emyRetro" pitchFamily="50" charset="0"/>
              </a:rPr>
              <a:t>1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emyRetro" pitchFamily="50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405963" y="3877270"/>
            <a:ext cx="429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emyRetro" pitchFamily="50" charset="0"/>
              </a:rPr>
              <a:t>1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emyRetro" pitchFamily="50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38200" y="5791200"/>
            <a:ext cx="498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emyRetro" pitchFamily="50" charset="0"/>
              </a:rPr>
              <a:t>1 + 2 + 1 + 1 = 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emyRetro" pitchFamily="50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444208" y="5805264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hemyRetro" pitchFamily="50" charset="0"/>
              </a:rPr>
              <a:t>5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01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799" y="188640"/>
            <a:ext cx="88392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7162800" cy="54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>
          <a:xfrm>
            <a:off x="2268538" y="260350"/>
            <a:ext cx="4475162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solidFill>
                  <a:srgbClr val="FFFF00"/>
                </a:solidFill>
              </a:rPr>
              <a:t>ζύμη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331788" y="1196975"/>
            <a:ext cx="8743950" cy="4929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4" name="3 - Έλλειψη"/>
          <p:cNvSpPr/>
          <p:nvPr/>
        </p:nvSpPr>
        <p:spPr>
          <a:xfrm>
            <a:off x="1692275" y="1125538"/>
            <a:ext cx="1925638" cy="1774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 err="1">
                <a:solidFill>
                  <a:srgbClr val="002060"/>
                </a:solidFill>
              </a:rPr>
              <a:t>ζύ</a:t>
            </a:r>
            <a:endParaRPr lang="el-GR" sz="5400" b="1" dirty="0">
              <a:solidFill>
                <a:srgbClr val="002060"/>
              </a:solidFill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3995738" y="1125538"/>
            <a:ext cx="1925637" cy="17716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solidFill>
                  <a:srgbClr val="002060"/>
                </a:solidFill>
              </a:rPr>
              <a:t>μη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6802438" y="4240213"/>
            <a:ext cx="1925637" cy="177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solidFill>
                  <a:srgbClr val="002060"/>
                </a:solidFill>
              </a:rPr>
              <a:t>η</a:t>
            </a:r>
          </a:p>
        </p:txBody>
      </p:sp>
      <p:sp>
        <p:nvSpPr>
          <p:cNvPr id="8" name="7 - Έλλειψη"/>
          <p:cNvSpPr/>
          <p:nvPr/>
        </p:nvSpPr>
        <p:spPr>
          <a:xfrm>
            <a:off x="4697413" y="4252913"/>
            <a:ext cx="1925637" cy="177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solidFill>
                  <a:srgbClr val="002060"/>
                </a:solidFill>
              </a:rPr>
              <a:t>μ</a:t>
            </a:r>
          </a:p>
        </p:txBody>
      </p:sp>
      <p:sp>
        <p:nvSpPr>
          <p:cNvPr id="9" name="8 - Έλλειψη"/>
          <p:cNvSpPr/>
          <p:nvPr/>
        </p:nvSpPr>
        <p:spPr>
          <a:xfrm>
            <a:off x="2605088" y="4252913"/>
            <a:ext cx="1925637" cy="177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solidFill>
                  <a:srgbClr val="002060"/>
                </a:solidFill>
              </a:rPr>
              <a:t>ύ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430213" y="4240213"/>
            <a:ext cx="1925637" cy="177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5400" b="1" dirty="0">
                <a:solidFill>
                  <a:srgbClr val="002060"/>
                </a:solidFill>
              </a:rPr>
              <a:t>ζ</a:t>
            </a:r>
          </a:p>
        </p:txBody>
      </p:sp>
      <p:pic>
        <p:nvPicPr>
          <p:cNvPr id="11274" name="Picture 2" descr="C:\Users\ΜΑΤΙΝΑ\AppData\Local\Microsoft\Windows\Temporary Internet Files\Content.IE5\IRRVYKY8\MC9002809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175" y="260350"/>
            <a:ext cx="266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28800"/>
            <a:ext cx="91440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273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1129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04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51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077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 flipH="1">
            <a:off x="2643174" y="1857364"/>
            <a:ext cx="3786214" cy="1214438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ζαχαροπλάστης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4714876" y="5357826"/>
            <a:ext cx="2357454" cy="1214438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καζάνι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1928794" y="5643562"/>
            <a:ext cx="2357454" cy="1214438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ζάχαρη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8997242" flipH="1">
            <a:off x="5222272" y="3789136"/>
            <a:ext cx="2357454" cy="1214438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τραπέζι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1472" y="4429132"/>
            <a:ext cx="2357454" cy="1285876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Ζύμη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2143108" y="0"/>
            <a:ext cx="4786346" cy="1214438"/>
          </a:xfrm>
          <a:prstGeom prst="rightArrow">
            <a:avLst>
              <a:gd name="adj1" fmla="val 50000"/>
              <a:gd name="adj2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ζαχαροπλαστείο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4714876" y="1000108"/>
            <a:ext cx="2357454" cy="1214438"/>
          </a:xfrm>
          <a:prstGeom prst="right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b="1" dirty="0" smtClean="0">
                <a:latin typeface="MariaAvraam" pitchFamily="2" charset="0"/>
              </a:rPr>
              <a:t>γλυκά</a:t>
            </a:r>
            <a:endParaRPr lang="el-GR" sz="2800" b="1" dirty="0">
              <a:latin typeface="MariaAvraam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7072330" y="857232"/>
            <a:ext cx="2071670" cy="1143000"/>
          </a:xfrm>
          <a:prstGeom prst="cloudCallout">
            <a:avLst>
              <a:gd name="adj1" fmla="val 29130"/>
              <a:gd name="adj2" fmla="val 97499"/>
            </a:avLst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 smtClean="0">
                <a:solidFill>
                  <a:srgbClr val="CC0099"/>
                </a:solidFill>
                <a:latin typeface="MariaAvraam" pitchFamily="2" charset="0"/>
              </a:rPr>
              <a:t>ζημιές</a:t>
            </a:r>
            <a:endParaRPr lang="el-GR" sz="2800" dirty="0">
              <a:solidFill>
                <a:srgbClr val="CC0099"/>
              </a:solidFill>
              <a:latin typeface="MariaAvraam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6357950" y="2357430"/>
            <a:ext cx="2571768" cy="1143000"/>
          </a:xfrm>
          <a:prstGeom prst="cloudCallout">
            <a:avLst>
              <a:gd name="adj1" fmla="val 29130"/>
              <a:gd name="adj2" fmla="val 97499"/>
            </a:avLst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 smtClean="0">
                <a:solidFill>
                  <a:srgbClr val="CC0099"/>
                </a:solidFill>
                <a:latin typeface="MariaAvraam" pitchFamily="2" charset="0"/>
              </a:rPr>
              <a:t>ζαβολιές</a:t>
            </a:r>
            <a:endParaRPr lang="el-GR" sz="2800" dirty="0">
              <a:solidFill>
                <a:srgbClr val="CC0099"/>
              </a:solidFill>
              <a:latin typeface="MariaAvraam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143240" y="3000372"/>
            <a:ext cx="2428860" cy="1143000"/>
          </a:xfrm>
          <a:prstGeom prst="cloudCallout">
            <a:avLst>
              <a:gd name="adj1" fmla="val 68203"/>
              <a:gd name="adj2" fmla="val 31925"/>
            </a:avLst>
          </a:prstGeom>
          <a:solidFill>
            <a:schemeClr val="bg1"/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 smtClean="0">
                <a:solidFill>
                  <a:srgbClr val="CC0099"/>
                </a:solidFill>
                <a:latin typeface="MariaAvraam" pitchFamily="2" charset="0"/>
              </a:rPr>
              <a:t>ζιζάνιο</a:t>
            </a:r>
            <a:endParaRPr lang="el-GR" sz="2800" dirty="0">
              <a:solidFill>
                <a:srgbClr val="CC0099"/>
              </a:solidFill>
              <a:latin typeface="MariaAvraam" pitchFamily="2" charset="0"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3" cstate="print"/>
          <a:stretch>
            <a:fillRect/>
          </a:stretch>
        </p:blipFill>
        <p:spPr>
          <a:xfrm>
            <a:off x="8676456" y="116632"/>
            <a:ext cx="304800" cy="3048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4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5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16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17" cstate="print"/>
          <a:stretch>
            <a:fillRect/>
          </a:stretch>
        </p:blipFill>
        <p:spPr>
          <a:xfrm>
            <a:off x="867645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2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5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5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6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2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58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636912"/>
            <a:ext cx="6844308" cy="4423420"/>
          </a:xfrm>
          <a:prstGeom prst="rect">
            <a:avLst/>
          </a:prstGeom>
          <a:noFill/>
        </p:spPr>
      </p:pic>
      <p:sp>
        <p:nvSpPr>
          <p:cNvPr id="5" name="6-Point Star 4"/>
          <p:cNvSpPr/>
          <p:nvPr/>
        </p:nvSpPr>
        <p:spPr>
          <a:xfrm>
            <a:off x="323528" y="0"/>
            <a:ext cx="8352928" cy="3068960"/>
          </a:xfrm>
          <a:prstGeom prst="star6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b="1" dirty="0" smtClean="0">
              <a:solidFill>
                <a:srgbClr val="FF0000"/>
              </a:solidFill>
              <a:latin typeface="MariaAvraam" pitchFamily="2" charset="0"/>
            </a:endParaRPr>
          </a:p>
          <a:p>
            <a:pPr algn="ctr"/>
            <a:r>
              <a:rPr lang="el-GR" sz="3600" b="1" dirty="0" smtClean="0">
                <a:solidFill>
                  <a:srgbClr val="FF0000"/>
                </a:solidFill>
                <a:latin typeface="MariaAvraam" pitchFamily="2" charset="0"/>
              </a:rPr>
              <a:t>Είστε σούπερ καταπληκτικά παιδάκια!!</a:t>
            </a:r>
            <a:endParaRPr lang="en-US" sz="3600" b="1" dirty="0">
              <a:solidFill>
                <a:srgbClr val="FF0000"/>
              </a:solidFill>
              <a:latin typeface="MariaAvraa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6"/>
          <p:cNvSpPr/>
          <p:nvPr/>
        </p:nvSpPr>
        <p:spPr>
          <a:xfrm>
            <a:off x="3657600" y="207817"/>
            <a:ext cx="3429000" cy="1666875"/>
          </a:xfrm>
          <a:prstGeom prst="wedgeRoundRectCallout">
            <a:avLst>
              <a:gd name="adj1" fmla="val 58503"/>
              <a:gd name="adj2" fmla="val 4787"/>
              <a:gd name="adj3" fmla="val 16667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hemyRetro" pitchFamily="50" charset="0"/>
              </a:rPr>
              <a:t>Ακούμε!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hemyRetro" pitchFamily="50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57600" y="228599"/>
            <a:ext cx="3429000" cy="1666875"/>
          </a:xfrm>
          <a:prstGeom prst="wedgeRoundRectCallout">
            <a:avLst>
              <a:gd name="adj1" fmla="val 58503"/>
              <a:gd name="adj2" fmla="val 4787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hemyRetro" pitchFamily="50" charset="0"/>
              </a:rPr>
              <a:t>Τ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hemyRetro" pitchFamily="50" charset="0"/>
              </a:rPr>
              <a:t>ι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hemyRetro" pitchFamily="50" charset="0"/>
              </a:rPr>
              <a:t>συνέβη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hemyRetro" pitchFamily="50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hemyRetro" pitchFamily="50" charset="0"/>
              </a:rPr>
              <a:t>τελικά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hemyRetro" pitchFamily="50" charset="0"/>
              </a:rPr>
              <a:t>;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hemyRetro" pitchFamily="50" charset="0"/>
            </a:endParaRPr>
          </a:p>
        </p:txBody>
      </p:sp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691680" cy="2088232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676456" y="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1" name="Content Placeholder 3" descr="microphone-clip-art_41497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980494">
            <a:off x="7060270" y="1995440"/>
            <a:ext cx="1769011" cy="6216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42988" y="908050"/>
            <a:ext cx="8101012" cy="5749925"/>
          </a:xfrm>
          <a:prstGeom prst="rect">
            <a:avLst/>
          </a:prstGeom>
          <a:solidFill>
            <a:srgbClr val="FFFF9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3200" b="1" dirty="0" smtClean="0">
                <a:latin typeface="MariaAvraam" pitchFamily="2" charset="0"/>
              </a:rPr>
              <a:t>- </a:t>
            </a:r>
            <a:r>
              <a:rPr lang="el-GR" sz="3200" b="1" dirty="0" smtClean="0">
                <a:latin typeface="MariaAvraam" pitchFamily="2" charset="0"/>
              </a:rPr>
              <a:t>Εδώ </a:t>
            </a:r>
            <a:r>
              <a:rPr lang="el-GR" sz="3200" b="1" dirty="0">
                <a:latin typeface="MariaAvraam" pitchFamily="2" charset="0"/>
              </a:rPr>
              <a:t>είναι η γάτα</a:t>
            </a:r>
            <a:r>
              <a:rPr lang="el-GR" sz="3200" b="1" dirty="0"/>
              <a:t>; </a:t>
            </a:r>
            <a:r>
              <a:rPr lang="el-GR" sz="3200" b="1" dirty="0">
                <a:latin typeface="MariaAvraam" pitchFamily="2" charset="0"/>
              </a:rPr>
              <a:t>Έκανε πολλές ζημιές</a:t>
            </a:r>
            <a:r>
              <a:rPr lang="el-GR" sz="3200" b="1" dirty="0" smtClean="0"/>
              <a:t>;</a:t>
            </a:r>
          </a:p>
          <a:p>
            <a:pPr marL="342900" indent="-342900">
              <a:spcBef>
                <a:spcPct val="20000"/>
              </a:spcBef>
            </a:pPr>
            <a:endParaRPr lang="el-GR" sz="3200" b="1" dirty="0"/>
          </a:p>
          <a:p>
            <a:pPr marL="342900" indent="-342900">
              <a:spcBef>
                <a:spcPct val="20000"/>
              </a:spcBef>
            </a:pPr>
            <a:r>
              <a:rPr lang="en-GB" sz="3200" b="1" dirty="0" smtClean="0">
                <a:latin typeface="MariaAvraam" pitchFamily="2" charset="0"/>
              </a:rPr>
              <a:t>- </a:t>
            </a:r>
            <a:r>
              <a:rPr lang="el-GR" sz="3200" b="1" dirty="0" smtClean="0">
                <a:latin typeface="MariaAvraam" pitchFamily="2" charset="0"/>
              </a:rPr>
              <a:t>Όχι </a:t>
            </a:r>
            <a:r>
              <a:rPr lang="el-GR" sz="3200" b="1" dirty="0">
                <a:latin typeface="MariaAvraam" pitchFamily="2" charset="0"/>
              </a:rPr>
              <a:t>και τόσες</a:t>
            </a:r>
            <a:r>
              <a:rPr lang="el-GR" sz="3200" b="1" dirty="0" smtClean="0">
                <a:latin typeface="MariaAvraam" pitchFamily="2" charset="0"/>
              </a:rPr>
              <a:t>!</a:t>
            </a:r>
            <a:endParaRPr lang="el-GR" sz="3200" b="1" dirty="0">
              <a:latin typeface="MariaAvraam" pitchFamily="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l-GR" sz="3200" b="1" dirty="0" smtClean="0">
                <a:latin typeface="MariaAvraam" pitchFamily="2" charset="0"/>
              </a:rPr>
              <a:t>   Σκόρπισε </a:t>
            </a:r>
            <a:r>
              <a:rPr lang="el-GR" sz="3200" b="1" dirty="0">
                <a:latin typeface="MariaAvraam" pitchFamily="2" charset="0"/>
              </a:rPr>
              <a:t>τη ζάχαρη στο τραπέζι.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l-GR" sz="3200" b="1" dirty="0" smtClean="0">
                <a:latin typeface="MariaAvraam" pitchFamily="2" charset="0"/>
              </a:rPr>
              <a:t>   Ύστερα </a:t>
            </a:r>
            <a:r>
              <a:rPr lang="el-GR" sz="3200" b="1" dirty="0">
                <a:latin typeface="MariaAvraam" pitchFamily="2" charset="0"/>
              </a:rPr>
              <a:t>πάτησε τη ζύμη</a:t>
            </a:r>
            <a:r>
              <a:rPr lang="el-GR" sz="3200" b="1" dirty="0" smtClean="0">
                <a:latin typeface="MariaAvraam" pitchFamily="2" charset="0"/>
              </a:rPr>
              <a:t>.</a:t>
            </a:r>
            <a:endParaRPr lang="el-GR" sz="3200" b="1" dirty="0">
              <a:latin typeface="MariaAvraam" pitchFamily="2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el-GR" sz="3200" b="1" dirty="0" smtClean="0">
                <a:latin typeface="MariaAvraam" pitchFamily="2" charset="0"/>
              </a:rPr>
              <a:t>Και </a:t>
            </a:r>
            <a:r>
              <a:rPr lang="el-GR" sz="3200" b="1" dirty="0">
                <a:latin typeface="MariaAvraam" pitchFamily="2" charset="0"/>
              </a:rPr>
              <a:t>τώρα πού είναι</a:t>
            </a:r>
            <a:r>
              <a:rPr lang="el-GR" sz="3200" b="1" dirty="0" smtClean="0"/>
              <a:t>;</a:t>
            </a:r>
            <a:endParaRPr lang="en-GB" sz="3200" b="1" dirty="0" smtClean="0"/>
          </a:p>
          <a:p>
            <a:pPr marL="342900" indent="-342900">
              <a:spcBef>
                <a:spcPct val="20000"/>
              </a:spcBef>
            </a:pPr>
            <a:endParaRPr lang="el-GR" b="1" dirty="0"/>
          </a:p>
          <a:p>
            <a:pPr marL="342900" indent="-342900">
              <a:spcBef>
                <a:spcPct val="20000"/>
              </a:spcBef>
            </a:pPr>
            <a:r>
              <a:rPr lang="en-GB" sz="3200" b="1" dirty="0" smtClean="0">
                <a:latin typeface="MariaAvraam" pitchFamily="2" charset="0"/>
              </a:rPr>
              <a:t>- </a:t>
            </a:r>
            <a:r>
              <a:rPr lang="el-GR" sz="3200" b="1" dirty="0" smtClean="0">
                <a:latin typeface="MariaAvraam" pitchFamily="2" charset="0"/>
              </a:rPr>
              <a:t>Να </a:t>
            </a:r>
            <a:r>
              <a:rPr lang="el-GR" sz="3200" b="1" dirty="0">
                <a:latin typeface="MariaAvraam" pitchFamily="2" charset="0"/>
              </a:rPr>
              <a:t>τη στο καζάνι με τη σοκολάτα</a:t>
            </a:r>
            <a:r>
              <a:rPr lang="el-GR" sz="3200" b="1" dirty="0" smtClean="0">
                <a:latin typeface="MariaAvraam" pitchFamily="2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l-GR" sz="1000" b="1" dirty="0">
              <a:latin typeface="MariaAvraam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3200" b="1" dirty="0" smtClean="0">
                <a:latin typeface="MariaAvraam" pitchFamily="2" charset="0"/>
              </a:rPr>
              <a:t>- </a:t>
            </a:r>
            <a:r>
              <a:rPr lang="el-GR" sz="3200" b="1" dirty="0" smtClean="0">
                <a:latin typeface="MariaAvraam" pitchFamily="2" charset="0"/>
              </a:rPr>
              <a:t>Είναι </a:t>
            </a:r>
            <a:r>
              <a:rPr lang="el-GR" sz="3200" b="1" dirty="0">
                <a:latin typeface="MariaAvraam" pitchFamily="2" charset="0"/>
              </a:rPr>
              <a:t>μεγάλο ζιζάνιο.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endParaRPr lang="el-GR" sz="3200" dirty="0"/>
          </a:p>
        </p:txBody>
      </p:sp>
      <p:pic>
        <p:nvPicPr>
          <p:cNvPr id="2061" name="Picture 13" descr="Μαρί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7810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b="15538"/>
          <a:stretch>
            <a:fillRect/>
          </a:stretch>
        </p:blipFill>
        <p:spPr bwMode="auto">
          <a:xfrm>
            <a:off x="0" y="765175"/>
            <a:ext cx="822325" cy="9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ZAXAROPLAST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575"/>
            <a:ext cx="842963" cy="935038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5945188"/>
            <a:ext cx="1016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ZAXAROPLAST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3325"/>
            <a:ext cx="771525" cy="792163"/>
          </a:xfrm>
          <a:prstGeom prst="rect">
            <a:avLst/>
          </a:prstGeom>
          <a:noFill/>
        </p:spPr>
      </p:pic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1691680" y="188640"/>
            <a:ext cx="612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ariaAvraam" pitchFamily="2" charset="0"/>
                <a:cs typeface="Arial"/>
              </a:rPr>
              <a:t>Ένα ζιζάνιο στη ζύμη</a:t>
            </a:r>
          </a:p>
        </p:txBody>
      </p:sp>
      <p:pic>
        <p:nvPicPr>
          <p:cNvPr id="50178" name="Picture 2" descr="See the source imag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5201" y="1124744"/>
            <a:ext cx="5112337" cy="4968552"/>
          </a:xfrm>
          <a:prstGeom prst="rect">
            <a:avLst/>
          </a:prstGeom>
          <a:noFill/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8676456" y="0"/>
            <a:ext cx="304800" cy="304800"/>
          </a:xfrm>
          <a:prstGeom prst="rect">
            <a:avLst/>
          </a:prstGeom>
        </p:spPr>
      </p:pic>
      <p:pic>
        <p:nvPicPr>
          <p:cNvPr id="50180" name="Picture 4" descr="See the source imag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908720"/>
            <a:ext cx="5328592" cy="5328593"/>
          </a:xfrm>
          <a:prstGeom prst="rect">
            <a:avLst/>
          </a:prstGeom>
          <a:noFill/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48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501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5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98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53" grpId="0" build="allAtOnce" animBg="1"/>
      <p:bldP spid="2053" grpId="1" uiExpand="1" build="allAtOnce" animBg="1"/>
      <p:bldP spid="6154" grpId="0"/>
      <p:bldP spid="6154" grpId="1"/>
      <p:bldP spid="615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87236" y="0"/>
            <a:ext cx="7391400" cy="1219200"/>
          </a:xfrm>
          <a:prstGeom prst="wedgeRoundRectCallout">
            <a:avLst>
              <a:gd name="adj1" fmla="val 31544"/>
              <a:gd name="adj2" fmla="val 6628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Ας βρούμε όλα τα σημεία στίξης!</a:t>
            </a:r>
            <a:endParaRPr lang="el-GR" sz="4000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>
            <a:off x="914400" y="2524125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4276724" y="2524124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239125" y="2570451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914400" y="32004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3733800" y="32004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6948055" y="37338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5538354" y="4371974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914400" y="48768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4581524" y="49530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914400" y="56388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7100455" y="5786437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942109" y="64008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4886324" y="6400800"/>
            <a:ext cx="304800" cy="295275"/>
          </a:xfrm>
          <a:prstGeom prst="roundRect">
            <a:avLst/>
          </a:prstGeom>
          <a:solidFill>
            <a:srgbClr val="FFC0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16216" y="260648"/>
            <a:ext cx="4078409" cy="252028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63888" y="1268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hlinkClick r:id="rId7"/>
              </a:rPr>
              <a:t>Πάνος </a:t>
            </a:r>
            <a:r>
              <a:rPr lang="el-GR" dirty="0" err="1" smtClean="0">
                <a:hlinkClick r:id="rId7"/>
              </a:rPr>
              <a:t>Μουζουράκης</a:t>
            </a:r>
            <a:r>
              <a:rPr lang="el-GR" dirty="0" smtClean="0">
                <a:hlinkClick r:id="rId7"/>
              </a:rPr>
              <a:t> - Τα Σημεία Στίξης - Η κυρία </a:t>
            </a:r>
            <a:r>
              <a:rPr lang="el-GR" dirty="0" err="1" smtClean="0">
                <a:hlinkClick r:id="rId7"/>
              </a:rPr>
              <a:t>Σιντορέ</a:t>
            </a:r>
            <a:r>
              <a:rPr lang="el-GR" dirty="0" smtClean="0">
                <a:hlinkClick r:id="rId7"/>
              </a:rPr>
              <a:t> και η γραμματική σαν παραμύθι – </a:t>
            </a:r>
            <a:r>
              <a:rPr lang="el-GR" dirty="0" err="1" smtClean="0">
                <a:hlinkClick r:id="rId7"/>
              </a:rPr>
              <a:t>YouTube</a:t>
            </a:r>
            <a:endParaRPr lang="el-GR" dirty="0"/>
          </a:p>
        </p:txBody>
      </p:sp>
      <p:sp>
        <p:nvSpPr>
          <p:cNvPr id="23" name="Curved Right Arrow 22"/>
          <p:cNvSpPr/>
          <p:nvPr/>
        </p:nvSpPr>
        <p:spPr>
          <a:xfrm>
            <a:off x="2915816" y="836712"/>
            <a:ext cx="648072" cy="86409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83920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0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38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254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81225"/>
            <a:ext cx="85439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95400" y="2438400"/>
            <a:ext cx="579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3200400"/>
            <a:ext cx="3048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36576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76800" y="36576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4114800"/>
            <a:ext cx="3810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4800600"/>
            <a:ext cx="579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55626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556260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19200" y="6248400"/>
            <a:ext cx="2362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2247900" y="152400"/>
            <a:ext cx="4838700" cy="1752600"/>
          </a:xfrm>
          <a:prstGeom prst="wedgeRoundRectCallout">
            <a:avLst>
              <a:gd name="adj1" fmla="val 53730"/>
              <a:gd name="adj2" fmla="val -2763"/>
              <a:gd name="adj3" fmla="val 16667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Π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οιο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γράμμα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έχουν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όλες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οι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λέξεις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που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MariaAvraam" pitchFamily="2" charset="0"/>
              </a:rPr>
              <a:t>έμειναν</a:t>
            </a:r>
            <a:r>
              <a:rPr lang="en-US" sz="3200" dirty="0" smtClean="0">
                <a:solidFill>
                  <a:sysClr val="windowText" lastClr="000000"/>
                </a:solidFill>
                <a:latin typeface="MariaAvraam" pitchFamily="2" charset="0"/>
              </a:rPr>
              <a:t>?</a:t>
            </a:r>
            <a:endParaRPr lang="en-US" sz="3200" dirty="0">
              <a:solidFill>
                <a:sysClr val="windowText" lastClr="000000"/>
              </a:solidFill>
              <a:latin typeface="MariaAvraam" pitchFamily="2" charset="0"/>
            </a:endParaRPr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368152" cy="20549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7338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60032" y="1412776"/>
            <a:ext cx="417646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9900" b="1" dirty="0" err="1" smtClean="0">
                <a:solidFill>
                  <a:srgbClr val="FF0000"/>
                </a:solidFill>
                <a:latin typeface="MariaAvraam" pitchFamily="2" charset="0"/>
              </a:rPr>
              <a:t>Ζζ</a:t>
            </a:r>
            <a:endParaRPr lang="en-GB" b="1" dirty="0">
              <a:solidFill>
                <a:srgbClr val="FF0000"/>
              </a:solidFill>
              <a:latin typeface="MariaAvraa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886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MariaAvraam" pitchFamily="2" charset="0"/>
              </a:rPr>
              <a:t>Σήμερα ο βασιλιάς μας είναι :</a:t>
            </a:r>
            <a:endParaRPr lang="en-US" sz="3600" b="1" dirty="0">
              <a:latin typeface="MariaAvraam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07904" y="4797152"/>
            <a:ext cx="4176464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9900" b="1" dirty="0" err="1" smtClean="0">
                <a:solidFill>
                  <a:srgbClr val="FF0000"/>
                </a:solidFill>
                <a:latin typeface="MariaAvraam" pitchFamily="2" charset="0"/>
              </a:rPr>
              <a:t>Υυ</a:t>
            </a:r>
            <a:endParaRPr lang="en-GB" b="1" dirty="0">
              <a:solidFill>
                <a:srgbClr val="FF0000"/>
              </a:solidFill>
              <a:latin typeface="MariaAvraam" pitchFamily="2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88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Ζζ</a:t>
            </a:r>
            <a:endParaRPr lang="en-US" sz="8000" b="1" dirty="0">
              <a:solidFill>
                <a:schemeClr val="bg1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3530" y="-14599"/>
            <a:ext cx="9171059" cy="15701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13" name="Στρογγυλεμένο ορθογώνιο 12"/>
          <p:cNvSpPr/>
          <p:nvPr/>
        </p:nvSpPr>
        <p:spPr>
          <a:xfrm rot="5400000">
            <a:off x="1705476" y="1040601"/>
            <a:ext cx="576064" cy="21089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 rot="1748687">
            <a:off x="1763363" y="1600782"/>
            <a:ext cx="576064" cy="36258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Στρογγυλεμένο ορθογώνιο 11"/>
          <p:cNvSpPr/>
          <p:nvPr/>
        </p:nvSpPr>
        <p:spPr>
          <a:xfrm rot="5400000">
            <a:off x="1812742" y="3682225"/>
            <a:ext cx="576064" cy="22819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563888" y="2132856"/>
            <a:ext cx="186301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7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287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03683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473</Words>
  <Application>Microsoft Office PowerPoint</Application>
  <PresentationFormat>On-screen Show (4:3)</PresentationFormat>
  <Paragraphs>131</Paragraphs>
  <Slides>30</Slides>
  <Notes>8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AC-Hollow</vt:lpstr>
      <vt:lpstr>Aka-AcidGR-DiaryGirl</vt:lpstr>
      <vt:lpstr>Aka-AcidGR-TotallyPlain</vt:lpstr>
      <vt:lpstr>Arial</vt:lpstr>
      <vt:lpstr>Calibri</vt:lpstr>
      <vt:lpstr>ChemyRetro</vt:lpstr>
      <vt:lpstr>MariaAvraam</vt:lpstr>
      <vt:lpstr>Office Theme</vt:lpstr>
      <vt:lpstr>Ένα ζιζάνιο στη ζύμη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3     ι, η , υ. Διαβάζω: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Ένα ζιζάνιο στη ζύμη</vt:lpstr>
      <vt:lpstr>Τι βλέπουμε;  Κυκλώνουμε τα Ζ ζ  και τα Υ υ</vt:lpstr>
      <vt:lpstr>PowerPoint Presentation</vt:lpstr>
      <vt:lpstr>ζύμη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24</cp:revision>
  <dcterms:created xsi:type="dcterms:W3CDTF">2021-01-23T11:16:50Z</dcterms:created>
  <dcterms:modified xsi:type="dcterms:W3CDTF">2021-01-24T18:06:06Z</dcterms:modified>
</cp:coreProperties>
</file>