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60" r:id="rId17"/>
    <p:sldId id="263" r:id="rId18"/>
    <p:sldId id="284" r:id="rId19"/>
    <p:sldId id="264" r:id="rId20"/>
    <p:sldId id="265" r:id="rId21"/>
    <p:sldId id="266" r:id="rId22"/>
    <p:sldId id="261" r:id="rId23"/>
    <p:sldId id="283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4AD0"/>
    <a:srgbClr val="DADB9D"/>
    <a:srgbClr val="FF00FF"/>
    <a:srgbClr val="000000"/>
    <a:srgbClr val="69FB35"/>
    <a:srgbClr val="35E8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013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4955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548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09926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66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56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3359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2386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81121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89393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02551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3BB7-8790-46E2-8C20-B12BD6A7226C}" type="datetimeFigureOut">
              <a:rPr lang="el-GR" smtClean="0"/>
              <a:t>29/4/2020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40A1A-9257-464A-B2E0-17D15943FF1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33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165758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youtu.be/XPu2tvcvI4o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GeuA4iJ8vI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youtube.com/watch?v=1GLwXMBeMH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quia.com/jg/3113538.html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F5C081D-EEE1-4588-A466-7FDB062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70393"/>
            <a:ext cx="10795782" cy="1857545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</a:rPr>
              <a:t>Describing people, objects and animals.</a:t>
            </a:r>
            <a:endParaRPr lang="en-US" sz="66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1603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car is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This car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6889" y="4078062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cheap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expensive   ≠ cheap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37277" y="4076493"/>
            <a:ext cx="30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expensive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NAP082\AppData\Local\Microsoft\Windows\Temporary Internet Files\Content.IE5\Z208SIGL\765d1d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63" y="1724979"/>
            <a:ext cx="6146986" cy="2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26831" y="1122637"/>
            <a:ext cx="13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€50 000</a:t>
            </a:r>
            <a:endParaRPr lang="el-GR" sz="2400" b="1" dirty="0"/>
          </a:p>
        </p:txBody>
      </p:sp>
      <p:pic>
        <p:nvPicPr>
          <p:cNvPr id="10244" name="Picture 4" descr="C:\Users\NAP082\AppData\Local\Microsoft\Windows\Temporary Internet Files\Content.IE5\F257Y23S\c1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53" y="1584302"/>
            <a:ext cx="4755474" cy="203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146986" y="1122636"/>
            <a:ext cx="1312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€10 000</a:t>
            </a:r>
            <a:endParaRPr lang="el-GR" sz="2400" b="1" dirty="0"/>
          </a:p>
        </p:txBody>
      </p:sp>
    </p:spTree>
    <p:extLst>
      <p:ext uri="{BB962C8B-B14F-4D97-AF65-F5344CB8AC3E}">
        <p14:creationId xmlns:p14="http://schemas.microsoft.com/office/powerpoint/2010/main" val="229498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car is  ……..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This car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76889" y="4078062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      new  ≠ 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5539" y="4194604"/>
            <a:ext cx="30080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new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Picture 2" descr="C:\Users\NAP082\AppData\Local\Microsoft\Windows\Temporary Internet Files\Content.IE5\Z208SIGL\765d1d59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9263" y="1807041"/>
            <a:ext cx="6146986" cy="212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NAP082\AppData\Local\Microsoft\Windows\Temporary Internet Files\Content.IE5\S5G48AXW\large-Driving-a-car-0-5095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51" y="1373945"/>
            <a:ext cx="3284811" cy="217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5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man is  ……..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This man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22366" y="4058236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rich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      poor  ≠ rich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5924" y="4131319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poor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12290" name="Picture 2" descr="C:\Users\NAP082\AppData\Local\Microsoft\Windows\Temporary Internet Files\Content.IE5\S5G48AXW\graphics-beggar-281441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86" y="698697"/>
            <a:ext cx="31718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NAP082\AppData\Local\Microsoft\Windows\Temporary Internet Files\Content.IE5\WGZASOBD\rich-monopoly-man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292" y="838528"/>
            <a:ext cx="2438399" cy="335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876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Winter is   ……..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Summer is 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80683" y="4036303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hot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      cold  ≠ hot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84585" y="4040514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cold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16" y="1059118"/>
            <a:ext cx="4267200" cy="28448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788" y="1221970"/>
            <a:ext cx="4140039" cy="276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141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93955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This glass is    ……..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This glass is  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192559" y="3973243"/>
            <a:ext cx="1879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empty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84585" y="5550794"/>
            <a:ext cx="64594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      full  ≠ empty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46287" y="4053576"/>
            <a:ext cx="1841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full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31" y="541322"/>
            <a:ext cx="4676842" cy="3117895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98" y="449518"/>
            <a:ext cx="2171700" cy="325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91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Let’s play a matching game.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Click below to match the antonyms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https://wordwall.net/resource/1657588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32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54AE115-E917-4073-A1C5-5773190E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218"/>
            <a:ext cx="10515600" cy="1824380"/>
          </a:xfr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Watch the following video and try to remember as many antonyms as you can.</a:t>
            </a:r>
            <a:r>
              <a:rPr lang="en-US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en-US" b="1" kern="1200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kern="1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600" dirty="0">
              <a:hlinkClick r:id="" action="ppaction://noaction"/>
            </a:endParaRPr>
          </a:p>
          <a:p>
            <a:pPr marL="0" indent="0">
              <a:buNone/>
            </a:pPr>
            <a:r>
              <a:rPr lang="en-US" sz="3600" dirty="0">
                <a:hlinkClick r:id="rId2"/>
              </a:rPr>
              <a:t>https://youtu.be/XPu2tvcvI4o</a:t>
            </a:r>
            <a:r>
              <a:rPr lang="en-US" sz="3600" dirty="0"/>
              <a:t>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44340" t="36587" r="38900" b="25337"/>
          <a:stretch/>
        </p:blipFill>
        <p:spPr>
          <a:xfrm>
            <a:off x="8553158" y="3391560"/>
            <a:ext cx="2180492" cy="2785403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1518141" y="3785455"/>
            <a:ext cx="6414867" cy="2391508"/>
          </a:xfrm>
          <a:prstGeom prst="wedgeEllipseCallout">
            <a:avLst>
              <a:gd name="adj1" fmla="val 64879"/>
              <a:gd name="adj2" fmla="val -26618"/>
            </a:avLst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Now take your exercise book and write as many antonyms as you remember from the video.</a:t>
            </a:r>
            <a:endParaRPr lang="el-G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208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22031" y="0"/>
            <a:ext cx="5157787" cy="823912"/>
          </a:xfrm>
        </p:spPr>
        <p:txBody>
          <a:bodyPr>
            <a:normAutofit/>
          </a:bodyPr>
          <a:lstStyle/>
          <a:p>
            <a:r>
              <a:rPr lang="en-US" sz="3200" dirty="0"/>
              <a:t>1. Read the following text:</a:t>
            </a:r>
            <a:endParaRPr lang="el-G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72330" y="1076568"/>
            <a:ext cx="5603679" cy="4902517"/>
          </a:xfr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>
                <a:latin typeface="Comic Sans MS" panose="030F0702030302020204" pitchFamily="66" charset="0"/>
              </a:rPr>
              <a:t>Once upon a time, there was a beautiful princess. Her name was Carla. She was very rich. She lived in a big castle with her family and had expensive clothes and jewelry. One day she met a prince. He was handsome but very poor. He lived in a small, dirty castle with his family. Carla was very happy when she met the prince. She decided to marry him. They had a nice wedding with many people. They lived happily ever after!</a:t>
            </a:r>
          </a:p>
          <a:p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6172200" y="551400"/>
            <a:ext cx="5183188" cy="823912"/>
          </a:xfrm>
        </p:spPr>
        <p:txBody>
          <a:bodyPr/>
          <a:lstStyle/>
          <a:p>
            <a:r>
              <a:rPr lang="en-US" dirty="0"/>
              <a:t> 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6203865" y="1076569"/>
            <a:ext cx="5718504" cy="4902517"/>
          </a:xfr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1200"/>
              </a:spcBef>
              <a:buNone/>
            </a:pPr>
            <a:r>
              <a:rPr lang="en-US" dirty="0">
                <a:latin typeface="Comic Sans MS" panose="030F0702030302020204" pitchFamily="66" charset="0"/>
              </a:rPr>
              <a:t>Once upon a time, there was               …</a:t>
            </a:r>
            <a:r>
              <a:rPr lang="en-US" dirty="0">
                <a:solidFill>
                  <a:srgbClr val="FFFF00"/>
                </a:solidFill>
                <a:latin typeface="Comic Sans MS" panose="030F0702030302020204" pitchFamily="66" charset="0"/>
              </a:rPr>
              <a:t>an ugly</a:t>
            </a:r>
            <a:r>
              <a:rPr lang="en-US" dirty="0">
                <a:latin typeface="Comic Sans MS" panose="030F0702030302020204" pitchFamily="66" charset="0"/>
              </a:rPr>
              <a:t>…. princess. Her name was Carla. She was very ………. She lived in a …….. castle with her family and had ……………. clothes and </a:t>
            </a:r>
            <a:r>
              <a:rPr lang="en-US" dirty="0" err="1">
                <a:latin typeface="Comic Sans MS" panose="030F0702030302020204" pitchFamily="66" charset="0"/>
              </a:rPr>
              <a:t>jewellery</a:t>
            </a:r>
            <a:r>
              <a:rPr lang="en-US" dirty="0">
                <a:latin typeface="Comic Sans MS" panose="030F0702030302020204" pitchFamily="66" charset="0"/>
              </a:rPr>
              <a:t>. One day she met a prince. He was …………… but very ………. He lived in a ………., ………….. castle with his family. Carla was very ……….. when she met the prince. She decided to marry him. They had a ……… wedding with many people. They lived ……… ever after!</a:t>
            </a:r>
          </a:p>
          <a:p>
            <a:pPr marL="0" indent="0">
              <a:buNone/>
            </a:pPr>
            <a:endParaRPr lang="el-GR" dirty="0"/>
          </a:p>
          <a:p>
            <a:pPr>
              <a:buFont typeface="Wingdings" panose="05000000000000000000" pitchFamily="2" charset="2"/>
              <a:buChar char="Ø"/>
            </a:pPr>
            <a:endParaRPr lang="el-GR" dirty="0"/>
          </a:p>
        </p:txBody>
      </p:sp>
      <p:sp>
        <p:nvSpPr>
          <p:cNvPr id="10" name="Text Placeholder 4"/>
          <p:cNvSpPr txBox="1">
            <a:spLocks/>
          </p:cNvSpPr>
          <p:nvPr/>
        </p:nvSpPr>
        <p:spPr>
          <a:xfrm>
            <a:off x="6172200" y="284615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2. Now write the story again but use the antonyms.</a:t>
            </a:r>
            <a:endParaRPr lang="el-GR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167811" y="6105131"/>
            <a:ext cx="8072108" cy="584775"/>
          </a:xfrm>
          <a:prstGeom prst="rect">
            <a:avLst/>
          </a:prstGeom>
          <a:solidFill>
            <a:srgbClr val="69FB35"/>
          </a:solidFill>
        </p:spPr>
        <p:txBody>
          <a:bodyPr wrap="square" rtlCol="0">
            <a:spAutoFit/>
          </a:bodyPr>
          <a:lstStyle/>
          <a:p>
            <a:r>
              <a:rPr lang="en-US" sz="3200" b="1" dirty="0"/>
              <a:t>Use your exercise book to write the story!</a:t>
            </a:r>
            <a:endParaRPr lang="el-GR" sz="3200" b="1" dirty="0"/>
          </a:p>
        </p:txBody>
      </p:sp>
    </p:spTree>
    <p:extLst>
      <p:ext uri="{BB962C8B-B14F-4D97-AF65-F5344CB8AC3E}">
        <p14:creationId xmlns:p14="http://schemas.microsoft.com/office/powerpoint/2010/main" val="2531155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Let’s listen to a song.</a:t>
            </a:r>
            <a:endParaRPr lang="el-GR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Click below and listen to the song. Try to remember the antonyms.</a:t>
            </a:r>
          </a:p>
          <a:p>
            <a:pPr marL="0" indent="0">
              <a:buNone/>
            </a:pPr>
            <a:r>
              <a:rPr lang="en-US" sz="3600" b="1" dirty="0">
                <a:hlinkClick r:id="rId2"/>
              </a:rPr>
              <a:t>https://www.youtube.com/watch?v=HGeuA4iJ8vI</a:t>
            </a: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3600" b="1" dirty="0"/>
              <a:t>Now take your exercise book and write 5 pairs of antonyms (or more) that you remember from the song.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788107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97889"/>
            <a:ext cx="10515600" cy="1325563"/>
          </a:xfrm>
          <a:gradFill>
            <a:gsLst>
              <a:gs pos="0">
                <a:srgbClr val="7030A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Let’s watch a story!</a:t>
            </a:r>
            <a:endParaRPr lang="el-GR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838200" y="1523452"/>
            <a:ext cx="10515600" cy="566513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endParaRPr lang="en-US" dirty="0">
              <a:hlinkClick r:id="rId2"/>
            </a:endParaRPr>
          </a:p>
          <a:p>
            <a:pPr marL="0" indent="0">
              <a:buNone/>
            </a:pPr>
            <a:r>
              <a:rPr lang="en-US" dirty="0">
                <a:hlinkClick r:id="rId2"/>
              </a:rPr>
              <a:t>Polar Opposites by Eric Brooks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https://www.youtube.com/watch?v=1GLwXMBeMHg</a:t>
            </a:r>
            <a:r>
              <a:rPr lang="en-US" dirty="0"/>
              <a:t> </a:t>
            </a:r>
            <a:endParaRPr lang="el-GR" dirty="0"/>
          </a:p>
        </p:txBody>
      </p:sp>
      <p:sp>
        <p:nvSpPr>
          <p:cNvPr id="11" name="Right Arrow 10"/>
          <p:cNvSpPr/>
          <p:nvPr/>
        </p:nvSpPr>
        <p:spPr>
          <a:xfrm>
            <a:off x="222674" y="2230556"/>
            <a:ext cx="3432517" cy="815926"/>
          </a:xfrm>
          <a:prstGeom prst="rightArrow">
            <a:avLst/>
          </a:prstGeom>
          <a:solidFill>
            <a:srgbClr val="FF00FF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</a:rPr>
              <a:t>But first</a:t>
            </a:r>
            <a:endParaRPr lang="el-GR" sz="40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80571" y="1829198"/>
            <a:ext cx="5753686" cy="1178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Take your exercise book and make two columns like below.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l-GR" dirty="0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563106"/>
              </p:ext>
            </p:extLst>
          </p:nvPr>
        </p:nvGraphicFramePr>
        <p:xfrm>
          <a:off x="3980571" y="3103971"/>
          <a:ext cx="5753686" cy="12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059">
                  <a:extLst>
                    <a:ext uri="{9D8B030D-6E8A-4147-A177-3AD203B41FA5}">
                      <a16:colId xmlns:a16="http://schemas.microsoft.com/office/drawing/2014/main" val="378166623"/>
                    </a:ext>
                  </a:extLst>
                </a:gridCol>
                <a:gridCol w="2933627">
                  <a:extLst>
                    <a:ext uri="{9D8B030D-6E8A-4147-A177-3AD203B41FA5}">
                      <a16:colId xmlns:a16="http://schemas.microsoft.com/office/drawing/2014/main" val="1016805294"/>
                    </a:ext>
                  </a:extLst>
                </a:gridCol>
              </a:tblGrid>
              <a:tr h="614485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rgbClr val="FFFF00"/>
                          </a:solidFill>
                        </a:rPr>
                        <a:t>Alex </a:t>
                      </a:r>
                      <a:endParaRPr lang="el-GR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solidFill>
                            <a:srgbClr val="FFFF00"/>
                          </a:solidFill>
                        </a:rPr>
                        <a:t>Zina</a:t>
                      </a:r>
                      <a:endParaRPr lang="el-GR" sz="2800" dirty="0">
                        <a:solidFill>
                          <a:srgbClr val="FFFF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9284813"/>
                  </a:ext>
                </a:extLst>
              </a:tr>
              <a:tr h="614485"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6212706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38200" y="4569513"/>
            <a:ext cx="101732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below to watch a story about Alex and </a:t>
            </a:r>
            <a:r>
              <a:rPr lang="en-US" sz="3200" b="1" dirty="0" err="1"/>
              <a:t>Zina</a:t>
            </a:r>
            <a:r>
              <a:rPr lang="en-US" sz="3200" b="1" dirty="0"/>
              <a:t>. Write the antonyms you will find in the story in the right box.</a:t>
            </a:r>
            <a:endParaRPr lang="el-GR" sz="3200" b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21096" t="30049" r="52847" b="13798"/>
          <a:stretch/>
        </p:blipFill>
        <p:spPr>
          <a:xfrm>
            <a:off x="9815147" y="137784"/>
            <a:ext cx="2287301" cy="277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71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1384" y="1825625"/>
            <a:ext cx="11042416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For example: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15" t="17933" r="15871" b="15145"/>
          <a:stretch/>
        </p:blipFill>
        <p:spPr>
          <a:xfrm>
            <a:off x="311384" y="3826884"/>
            <a:ext cx="4513834" cy="28252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3154" t="31203" r="17263" b="14182"/>
          <a:stretch/>
        </p:blipFill>
        <p:spPr>
          <a:xfrm>
            <a:off x="5885885" y="3826884"/>
            <a:ext cx="5467915" cy="2817882"/>
          </a:xfrm>
          <a:prstGeom prst="rect">
            <a:avLst/>
          </a:prstGeom>
        </p:spPr>
      </p:pic>
      <p:sp>
        <p:nvSpPr>
          <p:cNvPr id="6" name="Flowchart: Alternate Process 5"/>
          <p:cNvSpPr/>
          <p:nvPr/>
        </p:nvSpPr>
        <p:spPr>
          <a:xfrm>
            <a:off x="548640" y="476767"/>
            <a:ext cx="11181805" cy="2882314"/>
          </a:xfrm>
          <a:prstGeom prst="flowChartAlternateProcess">
            <a:avLst/>
          </a:prstGeom>
          <a:solidFill>
            <a:srgbClr val="35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/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find out </a:t>
            </a:r>
            <a:r>
              <a:rPr lang="en-US" sz="4800" b="1" dirty="0">
                <a:solidFill>
                  <a:schemeClr val="tx1"/>
                </a:solidFill>
              </a:rPr>
              <a:t>about words that show 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</a:rPr>
              <a:t>the opposite meaning. These are called</a:t>
            </a:r>
            <a:r>
              <a:rPr lang="en-US" sz="4800" b="1" u="sng" dirty="0">
                <a:solidFill>
                  <a:schemeClr val="tx1"/>
                </a:solidFill>
              </a:rPr>
              <a:t> Antonyms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185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b="1" dirty="0"/>
              <a:t>Let’s play a matching game!</a:t>
            </a:r>
            <a:endParaRPr lang="el-GR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sz="3200" b="1" dirty="0"/>
              <a:t>Click below and play a game about Alex and </a:t>
            </a:r>
            <a:r>
              <a:rPr lang="en-US" sz="3200" b="1" dirty="0" err="1"/>
              <a:t>Zina</a:t>
            </a:r>
            <a:r>
              <a:rPr lang="en-US" sz="3200" b="1" dirty="0"/>
              <a:t>.</a:t>
            </a:r>
          </a:p>
          <a:p>
            <a:pPr marL="0" indent="0">
              <a:buNone/>
            </a:pPr>
            <a:r>
              <a:rPr lang="en-US" sz="3200" b="1" dirty="0"/>
              <a:t>Match the antonyms.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https://www.quia.com/jg/3113538.html</a:t>
            </a:r>
            <a:r>
              <a:rPr lang="en-US" dirty="0"/>
              <a:t>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4254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DADB9D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en-US" dirty="0"/>
              <a:t>Let’s be creative!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78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rgbClr val="7030A0"/>
                </a:solidFill>
              </a:rPr>
              <a:t>Can you continue the story about Alex and </a:t>
            </a:r>
            <a:r>
              <a:rPr lang="en-US" sz="4000" dirty="0" err="1">
                <a:solidFill>
                  <a:srgbClr val="7030A0"/>
                </a:solidFill>
              </a:rPr>
              <a:t>Zina</a:t>
            </a:r>
            <a:r>
              <a:rPr lang="en-US" sz="4000" dirty="0">
                <a:solidFill>
                  <a:srgbClr val="7030A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 can write some more sentences in your exercise book.</a:t>
            </a:r>
          </a:p>
          <a:p>
            <a:r>
              <a:rPr lang="en-US" dirty="0"/>
              <a:t>Then you can draw pictures about them.</a:t>
            </a:r>
          </a:p>
          <a:p>
            <a:pPr marL="0" indent="0">
              <a:buNone/>
            </a:pPr>
            <a:r>
              <a:rPr lang="en-US" dirty="0"/>
              <a:t>   OR</a:t>
            </a:r>
          </a:p>
          <a:p>
            <a:r>
              <a:rPr lang="en-US" dirty="0"/>
              <a:t>You can open a Power Point presentation and make your story there.</a:t>
            </a:r>
          </a:p>
          <a:p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3812346" y="5303520"/>
            <a:ext cx="3615396" cy="1384995"/>
          </a:xfrm>
          <a:prstGeom prst="rect">
            <a:avLst/>
          </a:prstGeom>
          <a:gradFill>
            <a:gsLst>
              <a:gs pos="0">
                <a:srgbClr val="E64AD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US" sz="2800" dirty="0"/>
              <a:t>Example:</a:t>
            </a:r>
          </a:p>
          <a:p>
            <a:r>
              <a:rPr lang="en-US" sz="2800" b="1" dirty="0"/>
              <a:t>Alex is clean.</a:t>
            </a:r>
          </a:p>
          <a:p>
            <a:r>
              <a:rPr lang="en-US" sz="2800" b="1" dirty="0" err="1"/>
              <a:t>Zina</a:t>
            </a:r>
            <a:r>
              <a:rPr lang="en-US" sz="2800" b="1" dirty="0"/>
              <a:t> is dirty.</a:t>
            </a:r>
            <a:endParaRPr lang="el-GR" sz="2800" b="1" dirty="0"/>
          </a:p>
        </p:txBody>
      </p:sp>
    </p:spTree>
    <p:extLst>
      <p:ext uri="{BB962C8B-B14F-4D97-AF65-F5344CB8AC3E}">
        <p14:creationId xmlns:p14="http://schemas.microsoft.com/office/powerpoint/2010/main" val="2474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987" t="29856" r="27655" b="29568"/>
          <a:stretch/>
        </p:blipFill>
        <p:spPr>
          <a:xfrm>
            <a:off x="803971" y="1825625"/>
            <a:ext cx="10549829" cy="4054670"/>
          </a:xfrm>
          <a:prstGeom prst="rect">
            <a:avLst/>
          </a:prstGeom>
        </p:spPr>
      </p:pic>
      <p:sp>
        <p:nvSpPr>
          <p:cNvPr id="6" name="Oval Callout 5"/>
          <p:cNvSpPr/>
          <p:nvPr/>
        </p:nvSpPr>
        <p:spPr>
          <a:xfrm>
            <a:off x="647115" y="2335237"/>
            <a:ext cx="3643532" cy="1364566"/>
          </a:xfrm>
          <a:prstGeom prst="wedgeEllipseCallout">
            <a:avLst>
              <a:gd name="adj1" fmla="val 47507"/>
              <a:gd name="adj2" fmla="val 84150"/>
            </a:avLst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Excellent job!</a:t>
            </a:r>
            <a:endParaRPr lang="el-G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716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577" y="4898571"/>
            <a:ext cx="11338560" cy="1278392"/>
          </a:xfrm>
        </p:spPr>
        <p:txBody>
          <a:bodyPr>
            <a:normAutofit/>
          </a:bodyPr>
          <a:lstStyle/>
          <a:p>
            <a:pPr marL="0" lvl="0" indent="0" fontAlgn="base">
              <a:spcBef>
                <a:spcPts val="48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Presentation designed by the English Curriculum Development team, </a:t>
            </a:r>
            <a:endParaRPr lang="el-GR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marL="0" lvl="0" indent="0" fontAlgn="base">
              <a:spcBef>
                <a:spcPts val="480"/>
              </a:spcBef>
              <a:buNone/>
            </a:pPr>
            <a:r>
              <a:rPr lang="en-US" i="1" dirty="0">
                <a:solidFill>
                  <a:srgbClr val="000000"/>
                </a:solidFill>
                <a:latin typeface="Arial"/>
              </a:rPr>
              <a:t>Cyprus Ministry of Education, Culture, Sports and Youth</a:t>
            </a:r>
            <a:endParaRPr lang="el-GR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9768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7246" y="-641123"/>
            <a:ext cx="9144000" cy="2387600"/>
          </a:xfrm>
        </p:spPr>
        <p:txBody>
          <a:bodyPr>
            <a:normAutofit/>
          </a:bodyPr>
          <a:lstStyle/>
          <a:p>
            <a:r>
              <a:rPr lang="en-GB" b="1" u="sng" dirty="0"/>
              <a:t/>
            </a:r>
            <a:br>
              <a:rPr lang="en-GB" b="1" u="sng" dirty="0"/>
            </a:br>
            <a:endParaRPr lang="en-GB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788" y="923517"/>
            <a:ext cx="9144000" cy="3511323"/>
          </a:xfrm>
        </p:spPr>
        <p:txBody>
          <a:bodyPr>
            <a:normAutofit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/>
              <a:t>Look at the following pictures to learn some antonyms.</a:t>
            </a:r>
          </a:p>
          <a:p>
            <a:pPr marL="571500" indent="-571500" algn="l">
              <a:buFont typeface="Wingdings" panose="05000000000000000000" pitchFamily="2" charset="2"/>
              <a:buChar char="Ø"/>
            </a:pPr>
            <a:endParaRPr lang="en-GB" sz="4000" b="1" dirty="0"/>
          </a:p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GB" sz="4000" b="1" dirty="0"/>
              <a:t>Can you guess the adjective (</a:t>
            </a:r>
            <a:r>
              <a:rPr lang="el-GR" sz="4000" b="1" dirty="0"/>
              <a:t>επίθετο) </a:t>
            </a:r>
            <a:r>
              <a:rPr lang="en-US" sz="4000" b="1" dirty="0"/>
              <a:t>and its</a:t>
            </a:r>
            <a:r>
              <a:rPr lang="en-GB" sz="4000" b="1" dirty="0"/>
              <a:t> antonym (</a:t>
            </a:r>
            <a:r>
              <a:rPr lang="el-GR" sz="4000" b="1" dirty="0"/>
              <a:t>αντίθετο) </a:t>
            </a:r>
            <a:r>
              <a:rPr lang="en-US" sz="4000" b="1" dirty="0"/>
              <a:t>before it appears?</a:t>
            </a:r>
            <a:endParaRPr lang="en-GB" sz="4000" b="1" dirty="0"/>
          </a:p>
        </p:txBody>
      </p:sp>
    </p:spTree>
    <p:extLst>
      <p:ext uri="{BB962C8B-B14F-4D97-AF65-F5344CB8AC3E}">
        <p14:creationId xmlns:p14="http://schemas.microsoft.com/office/powerpoint/2010/main" val="174063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clker.com/cliparts/6/f/1/1/13316716521801798511Fat%20Black%20Cat.svg.m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42" y="1308876"/>
            <a:ext cx="3523230" cy="3085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885" y="4379270"/>
            <a:ext cx="45103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This cat is …</a:t>
            </a:r>
            <a:r>
              <a:rPr lang="en-GB" sz="5400" b="1" dirty="0">
                <a:solidFill>
                  <a:srgbClr val="FF0000"/>
                </a:solidFill>
              </a:rPr>
              <a:t>fat</a:t>
            </a:r>
            <a:r>
              <a:rPr lang="en-GB" sz="4000" b="1" dirty="0"/>
              <a:t>….. </a:t>
            </a:r>
          </a:p>
        </p:txBody>
      </p:sp>
      <p:pic>
        <p:nvPicPr>
          <p:cNvPr id="1028" name="Picture 4" descr="http://www.clker.com/cliparts/6/e/7/4/1197090219399379818Gerald_G_Cartoon_Cat.svg.m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51" y="1105958"/>
            <a:ext cx="4033491" cy="3025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11293" y="4486992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This cat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5096" y="4317715"/>
            <a:ext cx="14675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thin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fat      ≠   thin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452" y="422031"/>
            <a:ext cx="3530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Example:</a:t>
            </a:r>
            <a:endParaRPr lang="el-GR" sz="4400" b="1" dirty="0"/>
          </a:p>
        </p:txBody>
      </p:sp>
    </p:spTree>
    <p:extLst>
      <p:ext uri="{BB962C8B-B14F-4D97-AF65-F5344CB8AC3E}">
        <p14:creationId xmlns:p14="http://schemas.microsoft.com/office/powerpoint/2010/main" val="4209080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This snake is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This snake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5095" y="4071531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short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long    ≠   short</a:t>
            </a:r>
          </a:p>
        </p:txBody>
      </p:sp>
      <p:pic>
        <p:nvPicPr>
          <p:cNvPr id="6" name="Picture 2" descr="C:\Users\NAP082\AppData\Local\Microsoft\Windows\Temporary Internet Files\Content.IE5\S5G48AXW\Schlang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801" y="1934308"/>
            <a:ext cx="2863267" cy="2227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P082\AppData\Local\Microsoft\Windows\Temporary Internet Files\Content.IE5\WGZASOBD\Green-snake-with-red-belly-12422-large[1]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365478">
            <a:off x="7147872" y="2085469"/>
            <a:ext cx="660646" cy="214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43837" y="4071530"/>
            <a:ext cx="15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long</a:t>
            </a:r>
            <a:endParaRPr lang="el-GR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436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r>
              <a:rPr lang="en-GB" sz="4000" b="1" dirty="0"/>
              <a:t>Mummy giraffe is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4000" b="1" dirty="0"/>
          </a:p>
          <a:p>
            <a:r>
              <a:rPr lang="en-GB" sz="4000" b="1" dirty="0"/>
              <a:t>Baby giraffe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69121" y="4625490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short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96237" y="5550794"/>
            <a:ext cx="4623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tall    ≠   short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5867" y="4780366"/>
            <a:ext cx="15791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tall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3078" name="Picture 6" descr="C:\Users\NAP082\AppData\Local\Microsoft\Windows\Temporary Internet Files\Content.IE5\Z208SIGL\shapewear-tall-300x29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885" y="309750"/>
            <a:ext cx="4226169" cy="4379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532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6493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frog is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cat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068081" y="3963771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sad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6277" y="5550794"/>
            <a:ext cx="5283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happy    ≠   sad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0061" y="3979116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happy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5122" name="Picture 2" descr="C:\Users\NAP082\AppData\Local\Microsoft\Windows\Temporary Internet Files\Content.IE5\F257Y23S\PngMedium-Sad-tiger-cat-12197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022" y="1805354"/>
            <a:ext cx="2815327" cy="215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AP082\AppData\Local\Microsoft\Windows\Temporary Internet Files\Content.IE5\S5G48AXW\nlyl-happy-fro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376" y="672964"/>
            <a:ext cx="2151861" cy="2942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11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woman is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5478" y="4317715"/>
            <a:ext cx="450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This woman is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036796" y="4115067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0061" y="5550794"/>
            <a:ext cx="518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young    ≠   old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84305" y="4194604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young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NAP082\AppData\Local\Microsoft\Windows\Temporary Internet Files\Content.IE5\F257Y23S\Girl_Giving_Gift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749" y="971555"/>
            <a:ext cx="1528687" cy="288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P082\AppData\Local\Microsoft\Windows\Temporary Internet Files\Content.IE5\WGZASOBD\old_lady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13" y="1159275"/>
            <a:ext cx="1929068" cy="315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12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1" y="4379270"/>
            <a:ext cx="5146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These dishes are  ……..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88231" y="4317715"/>
            <a:ext cx="50148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prstClr val="black"/>
                </a:solidFill>
              </a:rPr>
              <a:t>  These dishes are ……..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63616" y="4072479"/>
            <a:ext cx="16105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FF0000"/>
                </a:solidFill>
              </a:rPr>
              <a:t>clean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30061" y="5550794"/>
            <a:ext cx="5189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rgbClr val="FF0000"/>
                </a:solidFill>
              </a:rPr>
              <a:t>dirty    ≠   clean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17186" y="4072480"/>
            <a:ext cx="18991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</a:rPr>
              <a:t>dirty</a:t>
            </a:r>
            <a:endParaRPr lang="el-GR" sz="4800" b="1" dirty="0">
              <a:solidFill>
                <a:srgbClr val="FF0000"/>
              </a:solidFill>
            </a:endParaRPr>
          </a:p>
        </p:txBody>
      </p:sp>
      <p:pic>
        <p:nvPicPr>
          <p:cNvPr id="8195" name="Picture 3" descr="C:\Users\NAP082\AppData\Local\Microsoft\Windows\Temporary Internet Files\Content.IE5\S5G48AXW\6245031374_bb82fe3e0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01" y="1784556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NAP082\AppData\Local\Microsoft\Windows\Temporary Internet Files\Content.IE5\F257Y23S\0511-0811-1015-4057_Housewife_with_Dirty_Dishes_clipart_image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77" y="907784"/>
            <a:ext cx="2708031" cy="2898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71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1883</TotalTime>
  <Words>668</Words>
  <Application>Microsoft Office PowerPoint</Application>
  <PresentationFormat>Widescreen</PresentationFormat>
  <Paragraphs>133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Describing people, objects and animals.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play a matching game.</vt:lpstr>
      <vt:lpstr> Watch the following video and try to remember as many antonyms as you can.  </vt:lpstr>
      <vt:lpstr>PowerPoint Presentation</vt:lpstr>
      <vt:lpstr>Let’s listen to a song.</vt:lpstr>
      <vt:lpstr>Let’s watch a story!</vt:lpstr>
      <vt:lpstr>Let’s play a matching game!</vt:lpstr>
      <vt:lpstr>Let’s be creative!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Antonyms</dc:title>
  <dc:creator>user</dc:creator>
  <cp:lastModifiedBy>Windows User</cp:lastModifiedBy>
  <cp:revision>28</cp:revision>
  <dcterms:created xsi:type="dcterms:W3CDTF">2020-03-26T13:24:08Z</dcterms:created>
  <dcterms:modified xsi:type="dcterms:W3CDTF">2020-04-29T08:37:57Z</dcterms:modified>
</cp:coreProperties>
</file>