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64" r:id="rId4"/>
    <p:sldId id="259" r:id="rId5"/>
    <p:sldId id="260" r:id="rId6"/>
    <p:sldId id="265" r:id="rId7"/>
    <p:sldId id="266" r:id="rId8"/>
    <p:sldId id="296" r:id="rId9"/>
    <p:sldId id="262" r:id="rId10"/>
    <p:sldId id="267" r:id="rId11"/>
    <p:sldId id="269" r:id="rId12"/>
    <p:sldId id="270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 Germanou" initials="DG" lastIdx="1" clrIdx="0">
    <p:extLst>
      <p:ext uri="{19B8F6BF-5375-455C-9EA6-DF929625EA0E}">
        <p15:presenceInfo xmlns:p15="http://schemas.microsoft.com/office/powerpoint/2012/main" userId="ed87489bdfc858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6A46D-9B50-4DAC-A9F0-616D64E4884E}" v="17" dt="2020-04-26T16:43:57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5220" autoAdjust="0"/>
  </p:normalViewPr>
  <p:slideViewPr>
    <p:cSldViewPr snapToGrid="0">
      <p:cViewPr varScale="1">
        <p:scale>
          <a:sx n="73" d="100"/>
          <a:sy n="73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487B-2A9A-4B94-B3EB-611497ED8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E1A6C-8C25-447C-A62D-687F92F76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1E815-16D1-45C7-847E-725DFEF6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B6-FD32-4694-AF9B-1D86A888373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BF37B-494B-44FC-850B-4B8616DD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2AB9-A9D6-4001-B431-446D408B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51F6-6000-4F54-A7E3-0FAAF3B4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0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F119-6930-4D26-8542-7B5AED84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7726B-782B-4E8B-8022-3040F909C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181FB-3476-4E4A-8BF2-19819F0E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B6-FD32-4694-AF9B-1D86A888373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E7ECB-751E-411D-B0F7-E50C4810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C5277-7353-4DBD-B044-1D97A703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51F6-6000-4F54-A7E3-0FAAF3B4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2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F022E7-ADB3-46B1-9DE6-839D0C2D7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01BB1-C94D-46E9-BF1C-BE686B0E0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BDCC0-A9C2-47F9-9CD8-BD795016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B6-FD32-4694-AF9B-1D86A888373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29533-9CEE-4D95-BB1C-B471A9A1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3D24A-E8F7-4D7E-AA5A-9C3C15FF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51F6-6000-4F54-A7E3-0FAAF3B4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0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D581-733C-49A7-9088-C77455A8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60B7E-EAC1-4B8F-9908-28C74BD85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F53BB-7DCA-46FB-85B4-570AA5C2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B6-FD32-4694-AF9B-1D86A888373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54CC1-0A14-445D-AC80-87083E64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2F00B-0AA2-4FFF-8BBB-34730005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51F6-6000-4F54-A7E3-0FAAF3B4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30DF-3CB6-4118-B490-E8D1D993D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FB87E-B7B9-41F7-99FE-B0735E728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E0A0E-3FE0-4D36-82B3-966444D2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B6-FD32-4694-AF9B-1D86A888373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B4493-0EFD-4C0C-8F39-D1729AB9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08F55-180D-4059-A92C-82BFAE1D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51F6-6000-4F54-A7E3-0FAAF3B4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8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A581-5ECA-4F04-9E98-BBB3D602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34812-70CD-40C8-B16D-ED472CA43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BA23E-F595-4BF6-9256-1129FB32B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9707F-D14C-48CF-916B-D8DEE333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B6-FD32-4694-AF9B-1D86A888373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B99AE-3ED5-4BF4-A3A6-E16DB376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DCEDB-DA35-4448-90C0-5C6CD35D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51F6-6000-4F54-A7E3-0FAAF3B4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440E-D08C-437B-AFDB-1238E680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97A08-C9DA-4A39-A2CA-E5496A598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D6A24-5213-46C5-8152-C0CA23D79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FC8B6-52E6-48DF-8156-0A2D210DF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A76F8-D82F-43C6-89C7-59D540679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1B995-4C5C-4274-95CE-2F6D36B9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B6-FD32-4694-AF9B-1D86A888373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C1414-23F0-48D6-9EBA-3D8A063C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94720-8300-450E-A7D9-863403C8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51F6-6000-4F54-A7E3-0FAAF3B4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CBB8-CC11-4ECC-887E-F2046295A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174B1-944F-4B86-8DE3-685B246B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B6-FD32-4694-AF9B-1D86A888373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3457C-1EAF-4D2E-A2B2-1F82F13D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76A9F-8612-4F86-B7D0-BACBFB04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51F6-6000-4F54-A7E3-0FAAF3B4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1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19CBF-B8C6-49B2-8900-E8512F0D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B6-FD32-4694-AF9B-1D86A888373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15A2D-A7D0-4EC8-B718-36989249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80E9E-56FB-4DE9-A9F1-07857B49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51F6-6000-4F54-A7E3-0FAAF3B4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4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2817-4160-4864-B285-5A52FBA9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00CF2-3B6B-4AF5-A499-4D12CEB4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BD904-F758-4941-8BDC-91313108E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CEDE7-45E4-4433-A7E5-16909268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B6-FD32-4694-AF9B-1D86A888373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6EE42-BD67-4475-BA5C-D74740BB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956E9-7F55-441B-8533-079B902B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51F6-6000-4F54-A7E3-0FAAF3B4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2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CF12-8DF6-4C1F-A990-314185D4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6A401-D147-42B3-B195-47A54F209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0E66B-8DF2-4DBE-8329-B13262238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C7B1C-C052-4704-B5D8-DBB03E1D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B6-FD32-4694-AF9B-1D86A888373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B505F-A3BA-47DE-822E-4BADBF43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20845-5936-4198-9547-15B399EC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51F6-6000-4F54-A7E3-0FAAF3B4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2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D5E080-CE70-47FC-BB3C-C7C6D9D0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34431-9253-440A-99A8-0D2ED0371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96818-5B88-4617-9327-9E9A985FC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42B6-FD32-4694-AF9B-1D86A888373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C0FBF-BA77-49A2-974A-D75EFEC52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33D3-DD65-4F93-A6BF-83A0DD8A9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C51F6-6000-4F54-A7E3-0FAAF3B4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4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19.govt.nz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govt.nz/" TargetMode="External"/><Relationship Id="rId2" Type="http://schemas.openxmlformats.org/officeDocument/2006/relationships/hyperlink" Target="https://www.webstockreviewnet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hutterstock.com/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www.memris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coronavirus-kids-guid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ivescience.com/53272-what-is-a-virus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hyperlink" Target="https://openclipart.org/detail/223751/man-heaving" TargetMode="External"/><Relationship Id="rId2" Type="http://schemas.openxmlformats.org/officeDocument/2006/relationships/hyperlink" Target="https://www.livescience.com/what-are-coronaviruses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://dialetticon.blogspot.it/2009_09_01_archive.html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quia.com/quiz/7663297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ordwall.net/resource/54751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KS_WMwis9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CB2B9-743B-4C30-9BDA-DBEA7380D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3851"/>
            <a:ext cx="6775548" cy="1386081"/>
          </a:xfrm>
          <a:solidFill>
            <a:srgbClr val="FFC000"/>
          </a:solidFill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STAY HOME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protect ourselves and others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AFA17-133C-4764-84AD-0F7D9A018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033783"/>
            <a:ext cx="5715000" cy="3976400"/>
          </a:xfrm>
          <a:solidFill>
            <a:srgbClr val="FFC000"/>
          </a:solidFill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en-US" sz="2600" b="1" i="1" dirty="0">
                <a:solidFill>
                  <a:schemeClr val="bg1"/>
                </a:solidFill>
                <a:effectLst/>
              </a:rPr>
              <a:t>Dear children, </a:t>
            </a:r>
          </a:p>
          <a:p>
            <a:pPr algn="just"/>
            <a:r>
              <a:rPr lang="en-US" sz="2600" b="1" i="1" dirty="0">
                <a:solidFill>
                  <a:schemeClr val="bg1"/>
                </a:solidFill>
              </a:rPr>
              <a:t>D</a:t>
            </a:r>
            <a:r>
              <a:rPr lang="en-US" sz="2600" b="1" i="1" dirty="0">
                <a:solidFill>
                  <a:schemeClr val="bg1"/>
                </a:solidFill>
                <a:effectLst/>
              </a:rPr>
              <a:t>uring the past weeks our lives have changed.  A new </a:t>
            </a:r>
            <a:r>
              <a:rPr lang="en-US" sz="2600" b="1" i="1" dirty="0">
                <a:solidFill>
                  <a:srgbClr val="FF0000"/>
                </a:solidFill>
                <a:effectLst/>
              </a:rPr>
              <a:t>coronavirus</a:t>
            </a:r>
            <a:r>
              <a:rPr lang="en-US" sz="2600" b="1" i="1" dirty="0">
                <a:solidFill>
                  <a:schemeClr val="bg1"/>
                </a:solidFill>
                <a:effectLst/>
              </a:rPr>
              <a:t> called COVID-19  is spreading across the world. Kids like you are wondering, </a:t>
            </a:r>
            <a:r>
              <a:rPr lang="en-US" sz="2600" b="1" i="1" dirty="0">
                <a:solidFill>
                  <a:srgbClr val="FF0000"/>
                </a:solidFill>
                <a:effectLst/>
              </a:rPr>
              <a:t>"Why </a:t>
            </a:r>
            <a:r>
              <a:rPr lang="en-US" sz="2600" b="1" i="1" dirty="0">
                <a:solidFill>
                  <a:srgbClr val="FF0000"/>
                </a:solidFill>
              </a:rPr>
              <a:t>is s</a:t>
            </a:r>
            <a:r>
              <a:rPr lang="en-US" sz="2600" b="1" i="1" dirty="0">
                <a:solidFill>
                  <a:srgbClr val="FF0000"/>
                </a:solidFill>
                <a:effectLst/>
              </a:rPr>
              <a:t>chool 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>
                <a:solidFill>
                  <a:srgbClr val="FF0000"/>
                </a:solidFill>
                <a:effectLst/>
              </a:rPr>
              <a:t>closed?"  </a:t>
            </a:r>
            <a:r>
              <a:rPr lang="en-US" sz="2600" b="1" i="1" dirty="0">
                <a:solidFill>
                  <a:schemeClr val="bg1"/>
                </a:solidFill>
                <a:effectLst/>
              </a:rPr>
              <a:t>"Should I be worried about getting sick?" </a:t>
            </a:r>
            <a:r>
              <a:rPr lang="en-US" sz="2600" b="1" i="1" dirty="0">
                <a:solidFill>
                  <a:srgbClr val="FF0000"/>
                </a:solidFill>
                <a:effectLst/>
              </a:rPr>
              <a:t>“What  should I do to protect myself and my family?”</a:t>
            </a:r>
            <a:r>
              <a:rPr lang="en-US" sz="2600" b="1" i="1" dirty="0">
                <a:solidFill>
                  <a:schemeClr val="bg1"/>
                </a:solidFill>
                <a:effectLst/>
              </a:rPr>
              <a:t> Today, we will try to answer some of your questions and  talk about how you can protect yourselves and others </a:t>
            </a:r>
            <a:r>
              <a:rPr lang="en-US" sz="2600" b="1" i="1" dirty="0">
                <a:solidFill>
                  <a:schemeClr val="bg1"/>
                </a:solidFill>
              </a:rPr>
              <a:t>from the virus.</a:t>
            </a:r>
            <a:endParaRPr lang="en-US" sz="2600" b="1" i="1" dirty="0">
              <a:solidFill>
                <a:schemeClr val="bg1"/>
              </a:solidFill>
              <a:effectLst/>
            </a:endParaRPr>
          </a:p>
          <a:p>
            <a:pPr algn="just"/>
            <a:r>
              <a:rPr lang="en-US" sz="2600" b="1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1" i="1" dirty="0">
                <a:solidFill>
                  <a:schemeClr val="bg1"/>
                </a:solidFill>
              </a:rPr>
              <a:t>Let’s begin…</a:t>
            </a:r>
            <a:endParaRPr lang="en-US" sz="2600" b="1" i="1" dirty="0">
              <a:solidFill>
                <a:schemeClr val="bg1"/>
              </a:solidFill>
              <a:effectLst/>
            </a:endParaRPr>
          </a:p>
          <a:p>
            <a:pPr algn="l"/>
            <a:endParaRPr lang="en-US" sz="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Face clipart doctor, Face doctor Transparent FREE for download on ...">
            <a:extLst>
              <a:ext uri="{FF2B5EF4-FFF2-40B4-BE49-F238E27FC236}">
                <a16:creationId xmlns:a16="http://schemas.microsoft.com/office/drawing/2014/main" id="{D80F2D28-7231-44D5-A2CF-DF9214BE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5223" y="1400822"/>
            <a:ext cx="3793331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53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B21C-6B82-4D37-8DFA-AA0EDA21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742949"/>
            <a:ext cx="6981323" cy="343716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CREATIVE …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poster about what we should and shouldn’t do to protect ourselves from COVID-19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following example:</a:t>
            </a:r>
          </a:p>
        </p:txBody>
      </p:sp>
      <p:pic>
        <p:nvPicPr>
          <p:cNvPr id="4" name="Picture 2" descr="Face clipart doctor, Face doctor Transparent FREE for download on ...">
            <a:extLst>
              <a:ext uri="{FF2B5EF4-FFF2-40B4-BE49-F238E27FC236}">
                <a16:creationId xmlns:a16="http://schemas.microsoft.com/office/drawing/2014/main" id="{1C4E3F12-A7C4-4223-9FA8-F03F12981F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73" y="1253331"/>
            <a:ext cx="384730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D152C0-5C5D-4AD8-99E3-E84854EE8B2F}"/>
              </a:ext>
            </a:extLst>
          </p:cNvPr>
          <p:cNvSpPr/>
          <p:nvPr/>
        </p:nvSpPr>
        <p:spPr>
          <a:xfrm>
            <a:off x="8922058" y="5667938"/>
            <a:ext cx="29032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(Image credit :Webstockreviewnet.com)</a:t>
            </a:r>
          </a:p>
        </p:txBody>
      </p:sp>
    </p:spTree>
    <p:extLst>
      <p:ext uri="{BB962C8B-B14F-4D97-AF65-F5344CB8AC3E}">
        <p14:creationId xmlns:p14="http://schemas.microsoft.com/office/powerpoint/2010/main" val="121191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me | Unite against COVID-19">
            <a:extLst>
              <a:ext uri="{FF2B5EF4-FFF2-40B4-BE49-F238E27FC236}">
                <a16:creationId xmlns:a16="http://schemas.microsoft.com/office/drawing/2014/main" id="{03DF4C34-B1F6-49DF-B2F6-D15FC4807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63" y="1986090"/>
            <a:ext cx="2305665" cy="23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VID 19 Hands Icon BLK">
            <a:extLst>
              <a:ext uri="{FF2B5EF4-FFF2-40B4-BE49-F238E27FC236}">
                <a16:creationId xmlns:a16="http://schemas.microsoft.com/office/drawing/2014/main" id="{93707479-6E43-4578-BD85-6F78CB6D1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3568700"/>
            <a:ext cx="25019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30B563-6925-450C-BD5A-890761E3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411087"/>
            <a:ext cx="105156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ALL HELP….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CADC1-AC35-4089-9A5C-75210131B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90688"/>
            <a:ext cx="11087100" cy="50577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     </a:t>
            </a:r>
            <a:r>
              <a:rPr lang="en-US" b="1" i="1" dirty="0">
                <a:solidFill>
                  <a:srgbClr val="7030A0"/>
                </a:solidFill>
                <a:highlight>
                  <a:srgbClr val="FF0000"/>
                </a:highlight>
              </a:rPr>
              <a:t>WE SHOULD STAY AT HOME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WE SHOULD WASH OUR HANDS OFTEN</a:t>
            </a:r>
            <a:r>
              <a:rPr lang="en-US" dirty="0">
                <a:highlight>
                  <a:srgbClr val="FF0000"/>
                </a:highlight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highlight>
                  <a:srgbClr val="FF00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                          </a:t>
            </a: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12E86A0-BDB3-413E-AB91-CB00FF394C4C}"/>
              </a:ext>
            </a:extLst>
          </p:cNvPr>
          <p:cNvSpPr/>
          <p:nvPr/>
        </p:nvSpPr>
        <p:spPr>
          <a:xfrm rot="922490">
            <a:off x="837479" y="550521"/>
            <a:ext cx="1858612" cy="77235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 EXAMPLE</a:t>
            </a:r>
          </a:p>
        </p:txBody>
      </p:sp>
    </p:spTree>
    <p:extLst>
      <p:ext uri="{BB962C8B-B14F-4D97-AF65-F5344CB8AC3E}">
        <p14:creationId xmlns:p14="http://schemas.microsoft.com/office/powerpoint/2010/main" val="231136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02B1E-7A7D-454F-8B70-F06875FC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enjoy the lesson today?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Face clipart doctor, Face doctor Transparent FREE for download on ...">
            <a:extLst>
              <a:ext uri="{FF2B5EF4-FFF2-40B4-BE49-F238E27FC236}">
                <a16:creationId xmlns:a16="http://schemas.microsoft.com/office/drawing/2014/main" id="{6057F8A4-E522-4164-9519-3714A4E3B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E88D66FD-4F18-41D5-8C55-B7715F196B12}"/>
              </a:ext>
            </a:extLst>
          </p:cNvPr>
          <p:cNvSpPr/>
          <p:nvPr/>
        </p:nvSpPr>
        <p:spPr>
          <a:xfrm>
            <a:off x="6900421" y="1522264"/>
            <a:ext cx="3836709" cy="3412503"/>
          </a:xfrm>
          <a:prstGeom prst="doubleWav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68592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A3F0EB-026E-4D1F-8678-C887C74CED0B}"/>
              </a:ext>
            </a:extLst>
          </p:cNvPr>
          <p:cNvSpPr/>
          <p:nvPr/>
        </p:nvSpPr>
        <p:spPr>
          <a:xfrm>
            <a:off x="1740024" y="2095131"/>
            <a:ext cx="7746876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IMAGES COURTESY OF :</a:t>
            </a: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https://www.Webstockreviewnet.com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https://covid19.govt.nz/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endParaRPr lang="en-US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DDD99-5DC8-4D39-B2B6-6C64352D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5789185"/>
            <a:ext cx="9496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BA51C6-CF80-4FC8-8487-20AE94562A1D}"/>
              </a:ext>
            </a:extLst>
          </p:cNvPr>
          <p:cNvSpPr/>
          <p:nvPr/>
        </p:nvSpPr>
        <p:spPr>
          <a:xfrm>
            <a:off x="4095750" y="4031413"/>
            <a:ext cx="3619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https://www.shutterstock.com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Webstockreviewnet.com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29CB7DFC-96C2-4EB8-BB15-058C5F1CD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0" y="2042"/>
            <a:ext cx="12192000" cy="685595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A4D691-4057-4AD8-BFF2-62664947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876300"/>
            <a:ext cx="6464558" cy="386365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Read about Coronavirus. Then you will </a:t>
            </a:r>
            <a:r>
              <a:rPr lang="en-US" b="1" dirty="0">
                <a:solidFill>
                  <a:srgbClr val="FFC000"/>
                </a:solidFill>
              </a:rPr>
              <a:t>play a memory game</a:t>
            </a:r>
            <a:r>
              <a:rPr lang="en-US" b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b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latin typeface="+mj-lt"/>
                <a:ea typeface="+mj-ea"/>
                <a:cs typeface="+mj-cs"/>
              </a:rPr>
              <a:t>Find out:</a:t>
            </a:r>
            <a:r>
              <a:rPr lang="en-US" sz="2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What is the name of the virus?</a:t>
            </a:r>
            <a:b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What exactly is </a:t>
            </a:r>
            <a:r>
              <a:rPr lang="en-US" sz="2000" b="1" dirty="0"/>
              <a:t>the virus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Why is it called “Coronavirus”?</a:t>
            </a:r>
            <a:b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2000" b="1" dirty="0"/>
              <a:t>Where did the virus </a:t>
            </a:r>
            <a:r>
              <a:rPr lang="en-US" sz="2000" b="1"/>
              <a:t>come from </a:t>
            </a:r>
            <a:r>
              <a:rPr lang="en-US" sz="2000" b="1" dirty="0"/>
              <a:t>?</a:t>
            </a:r>
            <a:br>
              <a:rPr lang="en-US" sz="2000" b="1" dirty="0"/>
            </a:br>
            <a:r>
              <a:rPr lang="en-US" sz="2000" b="1" dirty="0"/>
              <a:t>5. How does the virus get into our body?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1600" b="1" kern="120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Face clipart doctor, Face doctor Transparent FREE for download on ...">
            <a:extLst>
              <a:ext uri="{FF2B5EF4-FFF2-40B4-BE49-F238E27FC236}">
                <a16:creationId xmlns:a16="http://schemas.microsoft.com/office/drawing/2014/main" id="{F7D225C8-420D-4B02-9EF1-36ECD2D4F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2" b="4938"/>
          <a:stretch/>
        </p:blipFill>
        <p:spPr bwMode="auto"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76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4ED6F765-DE17-486B-AB7C-3EB7941D37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89" y="998569"/>
            <a:ext cx="5181600" cy="321792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BEFD18-E846-4E32-A865-FA19C0D4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69" y="5499012"/>
            <a:ext cx="10515599" cy="938396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r>
              <a:rPr lang="en-GB" sz="2000" b="1" dirty="0"/>
              <a:t>Based on the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article: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ultimate kids' guide to the new coronavirus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(from 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https://www.livescience.com/coronavirus-kids-guide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F8DC-D47E-4F1A-A8CF-5569FD3AE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074" y="1116427"/>
            <a:ext cx="5181600" cy="3870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What is a virus?</a:t>
            </a:r>
            <a:r>
              <a:rPr lang="en-US" b="1" dirty="0"/>
              <a:t/>
            </a:r>
            <a:br>
              <a:rPr lang="en-US" b="1" dirty="0"/>
            </a:b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A </a:t>
            </a:r>
            <a:r>
              <a:rPr lang="en-US" b="0" i="0" u="none" strike="noStrike" dirty="0">
                <a:solidFill>
                  <a:srgbClr val="026CA2"/>
                </a:solidFill>
                <a:effectLst/>
                <a:latin typeface="Open Sans"/>
                <a:hlinkClick r:id="rId4"/>
              </a:rPr>
              <a:t>virus</a:t>
            </a:r>
            <a:r>
              <a:rPr lang="el-GR" b="0" i="0" u="none" strike="noStrike" dirty="0">
                <a:solidFill>
                  <a:srgbClr val="026CA2"/>
                </a:solidFill>
                <a:effectLst/>
                <a:latin typeface="Open Sans"/>
              </a:rPr>
              <a:t> (ιός)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 is much smaller than anything you can see. Viruses can make us sick, if they get into our cells (</a:t>
            </a:r>
            <a:r>
              <a:rPr lang="el-GR" b="0" i="0" dirty="0">
                <a:solidFill>
                  <a:srgbClr val="333333"/>
                </a:solidFill>
                <a:effectLst/>
                <a:latin typeface="Open Sans"/>
              </a:rPr>
              <a:t>κύτταρα).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4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5869B-B033-41AC-80E4-7EB2985E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4" y="1229032"/>
            <a:ext cx="5059362" cy="1582994"/>
          </a:xfrm>
        </p:spPr>
        <p:txBody>
          <a:bodyPr>
            <a:noAutofit/>
          </a:bodyPr>
          <a:lstStyle/>
          <a:p>
            <a:pPr algn="ctr" fontAlgn="base"/>
            <a:r>
              <a:rPr lang="en-US" sz="3600" dirty="0">
                <a:solidFill>
                  <a:srgbClr val="FF0000"/>
                </a:solidFill>
              </a:rPr>
              <a:t>What is COVID-19?</a:t>
            </a:r>
          </a:p>
          <a:p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3D6EF-39AB-482D-81F9-5F33DF0D0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374" y="2480874"/>
            <a:ext cx="5362049" cy="4079723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There is a new kind of coronavirus spreading around the world. It's called </a:t>
            </a:r>
            <a:r>
              <a:rPr lang="en-US" sz="2000" u="sng" dirty="0">
                <a:hlinkClick r:id="rId2"/>
              </a:rPr>
              <a:t>a</a:t>
            </a:r>
            <a:r>
              <a:rPr lang="en-US" sz="2000" dirty="0">
                <a:hlinkClick r:id="rId2"/>
              </a:rPr>
              <a:t> coronavirus</a:t>
            </a:r>
            <a:r>
              <a:rPr lang="en-US" sz="2000" dirty="0"/>
              <a:t>  because "corona" means "crown" 	            in Latin and the virus looks like it’s</a:t>
            </a:r>
          </a:p>
          <a:p>
            <a:pPr marL="0" indent="0" algn="just">
              <a:buNone/>
            </a:pPr>
            <a:r>
              <a:rPr lang="en-US" sz="2000" dirty="0"/>
              <a:t>                            wearing a  crown          The new virus is called COVID-19.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This virus makes people </a:t>
            </a:r>
            <a:r>
              <a:rPr lang="en-US" sz="2000" b="1" dirty="0"/>
              <a:t>cough </a:t>
            </a:r>
          </a:p>
          <a:p>
            <a:pPr marL="0" indent="0" algn="just">
              <a:buNone/>
            </a:pPr>
            <a:r>
              <a:rPr lang="en-US" sz="2000" b="1" dirty="0"/>
              <a:t> </a:t>
            </a:r>
          </a:p>
          <a:p>
            <a:pPr marL="0" indent="0" algn="just">
              <a:buNone/>
            </a:pPr>
            <a:r>
              <a:rPr lang="en-US" sz="2000" b="1" dirty="0"/>
              <a:t>feel tired </a:t>
            </a:r>
          </a:p>
          <a:p>
            <a:pPr marL="0" indent="0" algn="just">
              <a:buNone/>
            </a:pPr>
            <a:endParaRPr lang="en-US" sz="2000" b="1" dirty="0"/>
          </a:p>
          <a:p>
            <a:pPr marL="0" indent="0" algn="just">
              <a:buNone/>
            </a:pPr>
            <a:r>
              <a:rPr lang="en-US" sz="2000" b="1" dirty="0"/>
              <a:t>and have a fever</a:t>
            </a:r>
            <a:r>
              <a:rPr lang="en-US" sz="2000" dirty="0"/>
              <a:t> 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A1904-736C-420C-B39F-BE874E281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9550"/>
            <a:ext cx="5183188" cy="9112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Where did COVID-19 come from?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4D140-D5BE-4221-B9C9-8E2DD8F99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79675"/>
            <a:ext cx="5715000" cy="368458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It was first found in a city in </a:t>
            </a:r>
            <a:r>
              <a:rPr lang="en-US" sz="2400" b="1" dirty="0">
                <a:solidFill>
                  <a:srgbClr val="FF0000"/>
                </a:solidFill>
              </a:rPr>
              <a:t>China</a:t>
            </a:r>
            <a:r>
              <a:rPr lang="en-US" sz="2400" dirty="0"/>
              <a:t>, called Wuhan, last December. Scientists think the virus might come from </a:t>
            </a:r>
            <a:r>
              <a:rPr lang="en-US" sz="2400" b="1" dirty="0"/>
              <a:t>bats</a:t>
            </a:r>
            <a:r>
              <a:rPr lang="en-US" sz="2400" dirty="0"/>
              <a:t>. From there it, maybe, hopped into another type of animal, who gave it to humans. </a:t>
            </a:r>
          </a:p>
        </p:txBody>
      </p: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777FD77-3DC9-45B9-99E0-632DBD76B5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3" y="3460127"/>
            <a:ext cx="974345" cy="54863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A74E96-3EA1-437D-B008-9EBB4CD09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23" y="4269405"/>
            <a:ext cx="3230953" cy="1819275"/>
          </a:xfrm>
          <a:prstGeom prst="rect">
            <a:avLst/>
          </a:prstGeom>
        </p:spPr>
      </p:pic>
      <p:pic>
        <p:nvPicPr>
          <p:cNvPr id="9" name="Graphic 8" descr="Crown">
            <a:extLst>
              <a:ext uri="{FF2B5EF4-FFF2-40B4-BE49-F238E27FC236}">
                <a16:creationId xmlns:a16="http://schemas.microsoft.com/office/drawing/2014/main" id="{A871579E-C577-42C2-BC8E-7D030278872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72041" y="3599083"/>
            <a:ext cx="421251" cy="421251"/>
          </a:xfrm>
          <a:prstGeom prst="rect">
            <a:avLst/>
          </a:prstGeom>
        </p:spPr>
      </p:pic>
      <p:pic>
        <p:nvPicPr>
          <p:cNvPr id="13" name="Graphic 12" descr="Thermometer">
            <a:extLst>
              <a:ext uri="{FF2B5EF4-FFF2-40B4-BE49-F238E27FC236}">
                <a16:creationId xmlns:a16="http://schemas.microsoft.com/office/drawing/2014/main" id="{234A943E-1C56-4B2B-A7AB-8585708535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60377" y="5850215"/>
            <a:ext cx="628095" cy="628095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B1BCFC-C9B4-48CD-BDAA-23D05819618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3835923" y="4439761"/>
            <a:ext cx="826500" cy="51398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EDB089B7-E041-43A6-8D14-18759FA46AB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646438" y="5179043"/>
            <a:ext cx="362513" cy="538176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A58427DD-F68C-4344-A97D-E528E4C2CEC8}"/>
              </a:ext>
            </a:extLst>
          </p:cNvPr>
          <p:cNvSpPr/>
          <p:nvPr/>
        </p:nvSpPr>
        <p:spPr>
          <a:xfrm rot="11390338" flipH="1" flipV="1">
            <a:off x="6778894" y="5410177"/>
            <a:ext cx="842048" cy="426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</a:t>
            </a:r>
          </a:p>
        </p:txBody>
      </p:sp>
    </p:spTree>
    <p:extLst>
      <p:ext uri="{BB962C8B-B14F-4D97-AF65-F5344CB8AC3E}">
        <p14:creationId xmlns:p14="http://schemas.microsoft.com/office/powerpoint/2010/main" val="54809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F10-A56E-4005-A3A2-A1CD909EA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5213" y="1514651"/>
            <a:ext cx="6941574" cy="850199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How does it make people sick?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581F9-D07A-4A0E-B67C-0D77152C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326" y="2364852"/>
            <a:ext cx="5683250" cy="3476655"/>
          </a:xfrm>
        </p:spPr>
        <p:txBody>
          <a:bodyPr>
            <a:normAutofit/>
          </a:bodyPr>
          <a:lstStyle/>
          <a:p>
            <a:r>
              <a:rPr lang="en-US" sz="2400" dirty="0"/>
              <a:t>Viruses make people sick by killing human cells or making them not work properly.  The new coronavirus uses a special door to get into cells through the </a:t>
            </a:r>
            <a:r>
              <a:rPr lang="en-US" sz="2400" b="1" dirty="0"/>
              <a:t>nose and lungs</a:t>
            </a:r>
            <a:r>
              <a:rPr lang="en-US" sz="2400" dirty="0"/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DE780-F029-425E-B0DD-8F71F0E9C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0951" y="2290439"/>
            <a:ext cx="5024437" cy="3899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33C869-1EF6-4B9C-9FEC-2B0BA3647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1" y="2290439"/>
            <a:ext cx="4595388" cy="252962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2631177-C395-430E-B565-98F409F13474}"/>
              </a:ext>
            </a:extLst>
          </p:cNvPr>
          <p:cNvSpPr/>
          <p:nvPr/>
        </p:nvSpPr>
        <p:spPr>
          <a:xfrm rot="19085737">
            <a:off x="8375524" y="4688027"/>
            <a:ext cx="11803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Lungs</a:t>
            </a:r>
          </a:p>
        </p:txBody>
      </p:sp>
    </p:spTree>
    <p:extLst>
      <p:ext uri="{BB962C8B-B14F-4D97-AF65-F5344CB8AC3E}">
        <p14:creationId xmlns:p14="http://schemas.microsoft.com/office/powerpoint/2010/main" val="54741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EBDD-1A0D-4A85-ACDF-06521826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6" y="377073"/>
            <a:ext cx="7538705" cy="178907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see what you remember about Coronavirus..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346B7-CBC9-4491-9114-8DF616A34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26" y="2301674"/>
            <a:ext cx="10515600" cy="236583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Answer the questions on the link below: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51093-A60F-4BC8-9E70-5D781C60E3CC}"/>
              </a:ext>
            </a:extLst>
          </p:cNvPr>
          <p:cNvSpPr/>
          <p:nvPr/>
        </p:nvSpPr>
        <p:spPr>
          <a:xfrm>
            <a:off x="462116" y="3022927"/>
            <a:ext cx="6607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C0C0C0"/>
                </a:highlight>
                <a:hlinkClick r:id="rId2"/>
              </a:rPr>
              <a:t>http://www.quia.com/quiz/7663297.html</a:t>
            </a:r>
            <a:endParaRPr lang="en-US" sz="2400" b="1" dirty="0">
              <a:solidFill>
                <a:srgbClr val="FF0000"/>
              </a:solidFill>
              <a:highlight>
                <a:srgbClr val="C0C0C0"/>
              </a:highlight>
            </a:endParaRPr>
          </a:p>
          <a:p>
            <a:endParaRPr lang="en-US" sz="2400" b="1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pic>
        <p:nvPicPr>
          <p:cNvPr id="5" name="Picture 2" descr="Face clipart doctor, Face doctor Transparent FREE for download on ...">
            <a:extLst>
              <a:ext uri="{FF2B5EF4-FFF2-40B4-BE49-F238E27FC236}">
                <a16:creationId xmlns:a16="http://schemas.microsoft.com/office/drawing/2014/main" id="{D05FCA17-4B95-4EC7-91EC-0205F8E9C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063" y="2343815"/>
            <a:ext cx="3291821" cy="37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FEC6569-D19A-4F43-A506-1B9C42AABD42}"/>
              </a:ext>
            </a:extLst>
          </p:cNvPr>
          <p:cNvSpPr/>
          <p:nvPr/>
        </p:nvSpPr>
        <p:spPr>
          <a:xfrm>
            <a:off x="8138485" y="144782"/>
            <a:ext cx="3293806" cy="1684364"/>
          </a:xfrm>
          <a:prstGeom prst="cloudCallout">
            <a:avLst>
              <a:gd name="adj1" fmla="val 12637"/>
              <a:gd name="adj2" fmla="val 1164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148693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ce clipart doctor, Face doctor Transparent FREE for download on ...">
            <a:extLst>
              <a:ext uri="{FF2B5EF4-FFF2-40B4-BE49-F238E27FC236}">
                <a16:creationId xmlns:a16="http://schemas.microsoft.com/office/drawing/2014/main" id="{316B7A32-EE12-4A20-8934-219EA00D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26" y="1339277"/>
            <a:ext cx="2621611" cy="29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D332A-47B1-4E81-9189-C4114AFA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185725"/>
            <a:ext cx="5662367" cy="16843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protect myself and others from Coronavirus?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91565-93F5-4285-A91A-3D97A89F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09" y="2415995"/>
            <a:ext cx="11026877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 give  advice by using</a:t>
            </a:r>
            <a:r>
              <a:rPr lang="en-US" dirty="0"/>
              <a:t> 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shouldn’t : </a:t>
            </a:r>
          </a:p>
          <a:p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EXAMPLE: </a:t>
            </a:r>
          </a:p>
          <a:p>
            <a:pPr marL="0" indent="0">
              <a:buNone/>
            </a:pP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467E0F8-1654-4B83-A52E-07FF336D470E}"/>
              </a:ext>
            </a:extLst>
          </p:cNvPr>
          <p:cNvSpPr/>
          <p:nvPr/>
        </p:nvSpPr>
        <p:spPr>
          <a:xfrm>
            <a:off x="6420466" y="275423"/>
            <a:ext cx="3628507" cy="1749867"/>
          </a:xfrm>
          <a:prstGeom prst="cloudCallout">
            <a:avLst>
              <a:gd name="adj1" fmla="val 63812"/>
              <a:gd name="adj2" fmla="val 975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give some advice…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517D7-4353-42D3-8DED-A5D1E9672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9" y="4591664"/>
            <a:ext cx="2255442" cy="219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16B31F1-ABFA-4578-B97F-2C4FACB0E0DE}"/>
              </a:ext>
            </a:extLst>
          </p:cNvPr>
          <p:cNvSpPr/>
          <p:nvPr/>
        </p:nvSpPr>
        <p:spPr>
          <a:xfrm>
            <a:off x="2781570" y="3815734"/>
            <a:ext cx="2041438" cy="1469036"/>
          </a:xfrm>
          <a:prstGeom prst="cloudCallout">
            <a:avLst>
              <a:gd name="adj1" fmla="val -75634"/>
              <a:gd name="adj2" fmla="val 788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I’ve got a cold!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0038B2-785C-443F-8BDC-71D78EC31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70" y="4187783"/>
            <a:ext cx="2212380" cy="2484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BE8903B0-6E8F-486E-940E-3A598072FF46}"/>
              </a:ext>
            </a:extLst>
          </p:cNvPr>
          <p:cNvSpPr/>
          <p:nvPr/>
        </p:nvSpPr>
        <p:spPr>
          <a:xfrm>
            <a:off x="6700131" y="3224537"/>
            <a:ext cx="2982529" cy="1540763"/>
          </a:xfrm>
          <a:prstGeom prst="cloudCallout">
            <a:avLst>
              <a:gd name="adj1" fmla="val -55797"/>
              <a:gd name="adj2" fmla="val 880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You </a:t>
            </a:r>
            <a:r>
              <a:rPr lang="en-US" b="1" dirty="0">
                <a:solidFill>
                  <a:srgbClr val="FF0000"/>
                </a:solidFill>
              </a:rPr>
              <a:t>should</a:t>
            </a:r>
            <a:r>
              <a:rPr lang="en-US" b="1" dirty="0">
                <a:solidFill>
                  <a:schemeClr val="tx1"/>
                </a:solidFill>
              </a:rPr>
              <a:t> go to the doctor! You </a:t>
            </a:r>
            <a:r>
              <a:rPr lang="en-US" b="1" dirty="0">
                <a:solidFill>
                  <a:srgbClr val="FF0000"/>
                </a:solidFill>
              </a:rPr>
              <a:t>shouldn’t</a:t>
            </a:r>
            <a:r>
              <a:rPr lang="en-US" b="1" dirty="0">
                <a:solidFill>
                  <a:schemeClr val="tx1"/>
                </a:solidFill>
              </a:rPr>
              <a:t> have cold drinks!!</a:t>
            </a:r>
          </a:p>
        </p:txBody>
      </p:sp>
    </p:spTree>
    <p:extLst>
      <p:ext uri="{BB962C8B-B14F-4D97-AF65-F5344CB8AC3E}">
        <p14:creationId xmlns:p14="http://schemas.microsoft.com/office/powerpoint/2010/main" val="215588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B21C-6B82-4D37-8DFA-AA0EDA21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58" y="686965"/>
            <a:ext cx="6753225" cy="309220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practise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should/shouldn’t with a game…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https://wordwall.net/resource/547513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ace clipart doctor, Face doctor Transparent FREE for download on ...">
            <a:extLst>
              <a:ext uri="{FF2B5EF4-FFF2-40B4-BE49-F238E27FC236}">
                <a16:creationId xmlns:a16="http://schemas.microsoft.com/office/drawing/2014/main" id="{1C4E3F12-A7C4-4223-9FA8-F03F12981F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73" y="1253331"/>
            <a:ext cx="384730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D152C0-5C5D-4AD8-99E3-E84854EE8B2F}"/>
              </a:ext>
            </a:extLst>
          </p:cNvPr>
          <p:cNvSpPr/>
          <p:nvPr/>
        </p:nvSpPr>
        <p:spPr>
          <a:xfrm>
            <a:off x="8922058" y="5667938"/>
            <a:ext cx="29032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/>
              <a:t>(Image credit :Webstockreviewnet.com)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8675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29CB7DFC-96C2-4EB8-BB15-058C5F1CD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0" y="2042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BFE56-6CD4-4AC0-BD48-18B7332A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24" y="1218925"/>
            <a:ext cx="6248371" cy="3107183"/>
          </a:xfr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What can I do to help? WATCH THE VIDEO to see what we should do:</a:t>
            </a:r>
            <a:br>
              <a:rPr lang="en-US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https://www.youtube.com/watch?v=WKS_WMwis9k</a:t>
            </a:r>
            <a:r>
              <a:rPr lang="en-US" sz="2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j-lt"/>
                <a:ea typeface="+mj-ea"/>
                <a:cs typeface="+mj-cs"/>
              </a:rPr>
              <a:t/>
            </a:r>
            <a:br>
              <a:rPr lang="en-US" sz="2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j-lt"/>
                <a:ea typeface="+mj-ea"/>
                <a:cs typeface="+mj-cs"/>
              </a:rPr>
            </a:br>
            <a:endParaRPr lang="en-US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Face clipart doctor, Face doctor Transparent FREE for download on ...">
            <a:extLst>
              <a:ext uri="{FF2B5EF4-FFF2-40B4-BE49-F238E27FC236}">
                <a16:creationId xmlns:a16="http://schemas.microsoft.com/office/drawing/2014/main" id="{F7D225C8-420D-4B02-9EF1-36ECD2D4F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2" b="4938"/>
          <a:stretch/>
        </p:blipFill>
        <p:spPr bwMode="auto">
          <a:xfrm>
            <a:off x="6021085" y="663322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E0A3F8-445F-408F-9947-38B21B8F3139}"/>
              </a:ext>
            </a:extLst>
          </p:cNvPr>
          <p:cNvSpPr/>
          <p:nvPr/>
        </p:nvSpPr>
        <p:spPr>
          <a:xfrm>
            <a:off x="-1" y="6578959"/>
            <a:ext cx="23129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/>
              <a:t>(Image credit :</a:t>
            </a:r>
            <a:r>
              <a:rPr lang="en-US" sz="800" dirty="0" err="1"/>
              <a:t>shutterstock</a:t>
            </a:r>
            <a:r>
              <a:rPr lang="en-US" sz="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786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323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Wingdings</vt:lpstr>
      <vt:lpstr>Office Theme</vt:lpstr>
      <vt:lpstr>WE STAY HOME We protect ourselves and others </vt:lpstr>
      <vt:lpstr> Read about Coronavirus. Then you will play a memory game.  Find out:  1. What is the name of the virus? 2. What exactly is the virus? 3. Why is it called “Coronavirus”? 4. Where did the virus come from ? 5. How does the virus get into our body?  </vt:lpstr>
      <vt:lpstr> Based on the article:The ultimate kids' guide to the new coronavirus  (from : https://www.livescience.com/coronavirus-kids-guide) </vt:lpstr>
      <vt:lpstr>PowerPoint Presentation</vt:lpstr>
      <vt:lpstr>PowerPoint Presentation</vt:lpstr>
      <vt:lpstr>       Let’s see what you remember about Coronavirus.. </vt:lpstr>
      <vt:lpstr>How can I protect myself and others from Coronavirus? </vt:lpstr>
      <vt:lpstr>Let’s practise should/shouldn’t with a game…  https://wordwall.net/resource/547513   </vt:lpstr>
      <vt:lpstr>What can I do to help? WATCH THE VIDEO to see what we should do:  https://www.youtube.com/watch?v=WKS_WMwis9k </vt:lpstr>
      <vt:lpstr>BE CREATIVE …  Make a poster about what we should and shouldn’t do to protect ourselves from COVID-19 Look at the following example:</vt:lpstr>
      <vt:lpstr>LET’S ALL HELP….</vt:lpstr>
      <vt:lpstr>Did you enjoy the lesson today?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STAY HOME We protect ourselves and others</dc:title>
  <dc:creator>Dia Germanou</dc:creator>
  <cp:lastModifiedBy>Windows User</cp:lastModifiedBy>
  <cp:revision>4</cp:revision>
  <dcterms:created xsi:type="dcterms:W3CDTF">2020-04-26T16:06:25Z</dcterms:created>
  <dcterms:modified xsi:type="dcterms:W3CDTF">2020-04-28T12:27:53Z</dcterms:modified>
</cp:coreProperties>
</file>