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0" r:id="rId3"/>
    <p:sldId id="259" r:id="rId4"/>
    <p:sldId id="262" r:id="rId5"/>
    <p:sldId id="270" r:id="rId6"/>
    <p:sldId id="272" r:id="rId7"/>
    <p:sldId id="263" r:id="rId8"/>
    <p:sldId id="257" r:id="rId9"/>
    <p:sldId id="264" r:id="rId10"/>
    <p:sldId id="271" r:id="rId11"/>
    <p:sldId id="261" r:id="rId12"/>
    <p:sldId id="258" r:id="rId13"/>
    <p:sldId id="266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F9DE9-24FF-445D-B095-5F8188F58351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gld.schools.ac.cy/index.php/el/materials/teach-material-year-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quia.com/cm/77040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ia.com/jg/2682716.html" TargetMode="External"/><Relationship Id="rId5" Type="http://schemas.openxmlformats.org/officeDocument/2006/relationships/hyperlink" Target="http://www.quia.com/cm/770406.html" TargetMode="External"/><Relationship Id="rId4" Type="http://schemas.openxmlformats.org/officeDocument/2006/relationships/hyperlink" Target="http://www.quia.com/pop/7400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tolearnenglish.com/compare/" TargetMode="External"/><Relationship Id="rId2" Type="http://schemas.openxmlformats.org/officeDocument/2006/relationships/hyperlink" Target="http://www.eslgamesplus.com/comparativessuperlatives-esl-grammar-nature-world-geography-vocabulary-fun-gam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record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5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92697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Comparatives and Superlatives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in7\AppData\Local\Microsoft\Windows\Temporary Internet Files\Content.IE5\NBYJUP9X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5984"/>
            <a:ext cx="3527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Useful links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omic Sans MS" panose="030F0702030302020204" pitchFamily="66" charset="0"/>
                <a:hlinkClick r:id="rId2"/>
              </a:rPr>
              <a:t>http://angld.schools.ac.cy/index.php/el/materials/teach-material-year-5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2000" b="1" dirty="0"/>
          </a:p>
          <a:p>
            <a:r>
              <a:rPr lang="en-US" sz="2000" dirty="0">
                <a:latin typeface="Comic Sans MS" panose="030F0702030302020204" pitchFamily="66" charset="0"/>
              </a:rPr>
              <a:t>( </a:t>
            </a:r>
            <a:r>
              <a:rPr lang="en-US" sz="2400" dirty="0">
                <a:latin typeface="Comic Sans MS" panose="030F0702030302020204" pitchFamily="66" charset="0"/>
              </a:rPr>
              <a:t>Power Point Presentations, Year 5, Unit 6, lessons 4 and 5)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8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US" dirty="0"/>
              <a:t>Click on the link below:</a:t>
            </a:r>
            <a:endParaRPr lang="el-GR" dirty="0"/>
          </a:p>
        </p:txBody>
      </p:sp>
      <p:pic>
        <p:nvPicPr>
          <p:cNvPr id="3074" name="Picture 2" descr="Image result for page borders for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1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138809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play!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51" y="3244334"/>
            <a:ext cx="429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3691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hlinkClick r:id="rId4"/>
              </a:rPr>
              <a:t>http://www.quia.com/pop/740022.html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24433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https://www.quia.com/cm/770406.html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69" y="4027743"/>
            <a:ext cx="54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https://www.quia.com/jg/2682716.html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8" y="3068960"/>
            <a:ext cx="8064896" cy="322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http://www.eslgamesplus.com/comparativessuperlatives-esl-grammar-nature-world-geography-vocabulary-fun-game/</a:t>
            </a:r>
            <a:endParaRPr lang="en-GB" sz="28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2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http://gamestolearnenglish.com/compare/</a:t>
            </a:r>
            <a:endParaRPr lang="el-GR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2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2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07704" y="116632"/>
            <a:ext cx="6768752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More games…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0" y="19472"/>
            <a:ext cx="9144000" cy="6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Creative ideas…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10" y="1556792"/>
            <a:ext cx="650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Explore the Guinness </a:t>
            </a:r>
            <a:r>
              <a:rPr lang="en-US" dirty="0" smtClean="0">
                <a:latin typeface="Comic Sans MS" panose="030F0702030302020204" pitchFamily="66" charset="0"/>
              </a:rPr>
              <a:t>World </a:t>
            </a:r>
            <a:r>
              <a:rPr lang="en-US" smtClean="0">
                <a:latin typeface="Comic Sans MS" panose="030F0702030302020204" pitchFamily="66" charset="0"/>
              </a:rPr>
              <a:t>Records website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hlinkClick r:id="rId3"/>
              </a:rPr>
              <a:t>https://www.guinnessworldrecords.com/records/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Choose one interesting thing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Write one or two sentences about it 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58289" y="35727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46" y="409594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Choose an adjective you like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Write the comparative and superlative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Make a drawing for 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omic Sans MS" panose="030F0702030302020204" pitchFamily="66" charset="0"/>
              </a:rPr>
              <a:t>  Well done!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compare two adjectives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2359488"/>
            <a:ext cx="3167539" cy="22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2947"/>
            <a:ext cx="2131218" cy="2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3242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63976" y="512006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hott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0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33334" cy="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79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540"/>
            <a:ext cx="2103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1940" y="4266064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long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32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152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1" y="1874792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3575" y="45815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bigg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56325" y="4581525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the bigg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00113" y="4581525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536" y="495509"/>
            <a:ext cx="5670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Now, let’s compare three adjectives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828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828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92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19475" y="46529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72225" y="4652963"/>
            <a:ext cx="244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the tall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27088" y="4652963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863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104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1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03575" y="44370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11863" y="4437063"/>
            <a:ext cx="2881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  the small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84213" y="44370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667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27088" y="1341438"/>
            <a:ext cx="1841500" cy="2416175"/>
            <a:chOff x="829" y="1630"/>
            <a:chExt cx="2900" cy="3807"/>
          </a:xfrm>
        </p:grpSpPr>
        <p:sp>
          <p:nvSpPr>
            <p:cNvPr id="10287" name="Freeform 3"/>
            <p:cNvSpPr>
              <a:spLocks/>
            </p:cNvSpPr>
            <p:nvPr/>
          </p:nvSpPr>
          <p:spPr bwMode="auto">
            <a:xfrm>
              <a:off x="3212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8" name="Freeform 4"/>
            <p:cNvSpPr>
              <a:spLocks/>
            </p:cNvSpPr>
            <p:nvPr/>
          </p:nvSpPr>
          <p:spPr bwMode="auto">
            <a:xfrm>
              <a:off x="849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9" name="Rectangle 5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0" name="Rectangle 6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3004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287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3" name="Rectangle 9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4" name="Rectangle 10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3004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3287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7" name="Rectangle 13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8" name="Rectangle 14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9" name="Rectangle 15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0" name="Rectangle 16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3155" y="2898"/>
              <a:ext cx="302" cy="453"/>
            </a:xfrm>
            <a:custGeom>
              <a:avLst/>
              <a:gdLst>
                <a:gd name="T0" fmla="*/ 0 w 302"/>
                <a:gd name="T1" fmla="*/ 0 h 453"/>
                <a:gd name="T2" fmla="*/ 302 w 302"/>
                <a:gd name="T3" fmla="*/ 453 h 453"/>
                <a:gd name="T4" fmla="*/ 0 60000 65536"/>
                <a:gd name="T5" fmla="*/ 0 60000 65536"/>
                <a:gd name="T6" fmla="*/ 0 w 302"/>
                <a:gd name="T7" fmla="*/ 0 h 453"/>
                <a:gd name="T8" fmla="*/ 302 w 302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3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004" y="2898"/>
              <a:ext cx="453" cy="453"/>
            </a:xfrm>
            <a:custGeom>
              <a:avLst/>
              <a:gdLst>
                <a:gd name="T0" fmla="*/ 0 w 453"/>
                <a:gd name="T1" fmla="*/ 453 h 453"/>
                <a:gd name="T2" fmla="*/ 453 w 453"/>
                <a:gd name="T3" fmla="*/ 0 h 453"/>
                <a:gd name="T4" fmla="*/ 0 60000 65536"/>
                <a:gd name="T5" fmla="*/ 0 60000 65536"/>
                <a:gd name="T6" fmla="*/ 0 w 453"/>
                <a:gd name="T7" fmla="*/ 0 h 453"/>
                <a:gd name="T8" fmla="*/ 453 w 453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3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3155" y="3691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004" y="3691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3708400" y="1341438"/>
            <a:ext cx="1841500" cy="2416175"/>
            <a:chOff x="5705" y="1630"/>
            <a:chExt cx="2900" cy="3807"/>
          </a:xfrm>
        </p:grpSpPr>
        <p:sp>
          <p:nvSpPr>
            <p:cNvPr id="10269" name="Freeform 22"/>
            <p:cNvSpPr>
              <a:spLocks/>
            </p:cNvSpPr>
            <p:nvPr/>
          </p:nvSpPr>
          <p:spPr bwMode="auto">
            <a:xfrm>
              <a:off x="8088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0" name="Freeform 23"/>
            <p:cNvSpPr>
              <a:spLocks/>
            </p:cNvSpPr>
            <p:nvPr/>
          </p:nvSpPr>
          <p:spPr bwMode="auto">
            <a:xfrm>
              <a:off x="5725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1" name="Rectangle 24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2" name="Rectangle 25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3" name="Freeform 26"/>
            <p:cNvSpPr>
              <a:spLocks/>
            </p:cNvSpPr>
            <p:nvPr/>
          </p:nvSpPr>
          <p:spPr bwMode="auto">
            <a:xfrm>
              <a:off x="7880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4" name="Freeform 27"/>
            <p:cNvSpPr>
              <a:spLocks/>
            </p:cNvSpPr>
            <p:nvPr/>
          </p:nvSpPr>
          <p:spPr bwMode="auto">
            <a:xfrm>
              <a:off x="8163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5" name="Rectangle 28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6" name="Rectangle 29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7" name="Freeform 30"/>
            <p:cNvSpPr>
              <a:spLocks/>
            </p:cNvSpPr>
            <p:nvPr/>
          </p:nvSpPr>
          <p:spPr bwMode="auto">
            <a:xfrm>
              <a:off x="7880" y="3748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8" name="Freeform 31"/>
            <p:cNvSpPr>
              <a:spLocks/>
            </p:cNvSpPr>
            <p:nvPr/>
          </p:nvSpPr>
          <p:spPr bwMode="auto">
            <a:xfrm>
              <a:off x="8163" y="346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9" name="Rectangle 32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0" name="Rectangle 33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1" name="Freeform 34"/>
            <p:cNvSpPr>
              <a:spLocks/>
            </p:cNvSpPr>
            <p:nvPr/>
          </p:nvSpPr>
          <p:spPr bwMode="auto">
            <a:xfrm>
              <a:off x="7880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2" name="Freeform 35"/>
            <p:cNvSpPr>
              <a:spLocks/>
            </p:cNvSpPr>
            <p:nvPr/>
          </p:nvSpPr>
          <p:spPr bwMode="auto">
            <a:xfrm>
              <a:off x="8163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3" name="Rectangle 36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4" name="Rectangle 37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5" name="Freeform 38"/>
            <p:cNvSpPr>
              <a:spLocks/>
            </p:cNvSpPr>
            <p:nvPr/>
          </p:nvSpPr>
          <p:spPr bwMode="auto">
            <a:xfrm>
              <a:off x="8031" y="2784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6" name="Freeform 39"/>
            <p:cNvSpPr>
              <a:spLocks/>
            </p:cNvSpPr>
            <p:nvPr/>
          </p:nvSpPr>
          <p:spPr bwMode="auto">
            <a:xfrm>
              <a:off x="7880" y="2784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4" name="Group 40"/>
          <p:cNvGrpSpPr>
            <a:grpSpLocks/>
          </p:cNvGrpSpPr>
          <p:nvPr/>
        </p:nvGrpSpPr>
        <p:grpSpPr bwMode="auto">
          <a:xfrm>
            <a:off x="6516688" y="1341438"/>
            <a:ext cx="1825625" cy="2401887"/>
            <a:chOff x="11035" y="5380"/>
            <a:chExt cx="2875" cy="3782"/>
          </a:xfrm>
        </p:grpSpPr>
        <p:sp>
          <p:nvSpPr>
            <p:cNvPr id="10251" name="Freeform 41"/>
            <p:cNvSpPr>
              <a:spLocks/>
            </p:cNvSpPr>
            <p:nvPr/>
          </p:nvSpPr>
          <p:spPr bwMode="auto">
            <a:xfrm>
              <a:off x="13418" y="8669"/>
              <a:ext cx="472" cy="473"/>
            </a:xfrm>
            <a:custGeom>
              <a:avLst/>
              <a:gdLst>
                <a:gd name="T0" fmla="*/ 0 w 472"/>
                <a:gd name="T1" fmla="*/ 472 h 473"/>
                <a:gd name="T2" fmla="*/ 0 w 472"/>
                <a:gd name="T3" fmla="*/ 472 h 473"/>
                <a:gd name="T4" fmla="*/ 472 w 472"/>
                <a:gd name="T5" fmla="*/ 0 h 473"/>
                <a:gd name="T6" fmla="*/ 94 w 472"/>
                <a:gd name="T7" fmla="*/ 94 h 473"/>
                <a:gd name="T8" fmla="*/ 0 w 472"/>
                <a:gd name="T9" fmla="*/ 4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3"/>
                <a:gd name="T17" fmla="*/ 472 w 472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3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Freeform 42"/>
            <p:cNvSpPr>
              <a:spLocks/>
            </p:cNvSpPr>
            <p:nvPr/>
          </p:nvSpPr>
          <p:spPr bwMode="auto">
            <a:xfrm>
              <a:off x="11055" y="540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3" name="Rectangle 43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4" name="Rectangle 44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3210" y="6023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3493" y="574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7" name="Rectangle 47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8" name="Rectangle 48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13210" y="6817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0" name="Freeform 50"/>
            <p:cNvSpPr>
              <a:spLocks/>
            </p:cNvSpPr>
            <p:nvPr/>
          </p:nvSpPr>
          <p:spPr bwMode="auto">
            <a:xfrm>
              <a:off x="13493" y="6533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1" name="Rectangle 51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2" name="Rectangle 52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3210" y="7497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13493" y="721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Rectangle 55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6" name="Rectangle 56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13210" y="8178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13493" y="789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45" name="TextBox 58"/>
          <p:cNvSpPr txBox="1">
            <a:spLocks noChangeArrowheads="1"/>
          </p:cNvSpPr>
          <p:nvPr/>
        </p:nvSpPr>
        <p:spPr bwMode="auto">
          <a:xfrm>
            <a:off x="3492500" y="45085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better</a:t>
            </a: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6588125" y="4508500"/>
            <a:ext cx="187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 the best</a:t>
            </a:r>
          </a:p>
        </p:txBody>
      </p:sp>
      <p:sp>
        <p:nvSpPr>
          <p:cNvPr id="10247" name="TextBox 60"/>
          <p:cNvSpPr txBox="1">
            <a:spLocks noChangeArrowheads="1"/>
          </p:cNvSpPr>
          <p:nvPr/>
        </p:nvSpPr>
        <p:spPr bwMode="auto">
          <a:xfrm>
            <a:off x="971550" y="450850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good</a:t>
            </a:r>
          </a:p>
        </p:txBody>
      </p:sp>
      <p:sp>
        <p:nvSpPr>
          <p:cNvPr id="10248" name="TextBox 61"/>
          <p:cNvSpPr txBox="1">
            <a:spLocks noChangeArrowheads="1"/>
          </p:cNvSpPr>
          <p:nvPr/>
        </p:nvSpPr>
        <p:spPr bwMode="auto">
          <a:xfrm>
            <a:off x="1403648" y="2060848"/>
            <a:ext cx="503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49" name="TextBox 62"/>
          <p:cNvSpPr txBox="1">
            <a:spLocks noChangeArrowheads="1"/>
          </p:cNvSpPr>
          <p:nvPr/>
        </p:nvSpPr>
        <p:spPr bwMode="auto">
          <a:xfrm>
            <a:off x="4283968" y="206084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0250" name="TextBox 63"/>
          <p:cNvSpPr txBox="1">
            <a:spLocks noChangeArrowheads="1"/>
          </p:cNvSpPr>
          <p:nvPr/>
        </p:nvSpPr>
        <p:spPr bwMode="auto">
          <a:xfrm>
            <a:off x="7164288" y="2132856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8" y="260648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Some adjectives  have a different form…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virgil van d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124744"/>
            <a:ext cx="4000464" cy="2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0345" cy="28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747" y="5229200"/>
            <a:ext cx="829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Van </a:t>
            </a:r>
            <a:r>
              <a:rPr lang="en-US" sz="3200" dirty="0" err="1">
                <a:latin typeface="Comic Sans MS" panose="030F0702030302020204" pitchFamily="66" charset="0"/>
              </a:rPr>
              <a:t>Dijk</a:t>
            </a:r>
            <a:r>
              <a:rPr lang="en-US" sz="3200" dirty="0">
                <a:latin typeface="Comic Sans MS" panose="030F0702030302020204" pitchFamily="66" charset="0"/>
              </a:rPr>
              <a:t> is a better football player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latin typeface="Comic Sans MS" panose="030F0702030302020204" pitchFamily="66" charset="0"/>
              </a:rPr>
              <a:t> Pique.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 Florida is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hottest </a:t>
            </a:r>
            <a:r>
              <a:rPr lang="en-US" sz="3200" dirty="0">
                <a:latin typeface="Comic Sans MS" panose="030F0702030302020204" pitchFamily="66" charset="0"/>
              </a:rPr>
              <a:t>state in America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47909"/>
            <a:ext cx="6984776" cy="39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Trek</vt:lpstr>
      <vt:lpstr>Year 5</vt:lpstr>
      <vt:lpstr>Let’s compare two adjectives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2020-03-22T18:56:17Z</dcterms:created>
  <dcterms:modified xsi:type="dcterms:W3CDTF">2021-01-07T08:02:41Z</dcterms:modified>
</cp:coreProperties>
</file>